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81" r:id="rId2"/>
    <p:sldId id="282" r:id="rId3"/>
    <p:sldId id="286" r:id="rId4"/>
    <p:sldId id="287" r:id="rId5"/>
    <p:sldId id="288" r:id="rId6"/>
    <p:sldId id="289" r:id="rId7"/>
    <p:sldId id="290" r:id="rId8"/>
    <p:sldId id="291" r:id="rId9"/>
    <p:sldId id="292" r:id="rId10"/>
    <p:sldId id="293" r:id="rId11"/>
    <p:sldId id="280" r:id="rId12"/>
    <p:sldId id="294" r:id="rId13"/>
    <p:sldId id="295" r:id="rId14"/>
    <p:sldId id="296" r:id="rId15"/>
    <p:sldId id="297" r:id="rId16"/>
    <p:sldId id="298" r:id="rId17"/>
    <p:sldId id="299" r:id="rId18"/>
    <p:sldId id="300" r:id="rId19"/>
    <p:sldId id="301" r:id="rId20"/>
    <p:sldId id="302" r:id="rId21"/>
    <p:sldId id="303" r:id="rId22"/>
    <p:sldId id="30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3057"/>
    <a:srgbClr val="B7DD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96"/>
    <p:restoredTop sz="83748"/>
  </p:normalViewPr>
  <p:slideViewPr>
    <p:cSldViewPr snapToGrid="0">
      <p:cViewPr varScale="1">
        <p:scale>
          <a:sx n="100" d="100"/>
          <a:sy n="100" d="100"/>
        </p:scale>
        <p:origin x="1128"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3428A2-DF69-9244-A077-6BAF0BD6FE44}" type="datetimeFigureOut">
              <a:rPr lang="en-US" smtClean="0"/>
              <a:t>10/2/26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EDAFEB-08B3-1D43-B45D-C130F99E3A89}" type="slidenum">
              <a:rPr lang="en-US" smtClean="0"/>
              <a:t>‹#›</a:t>
            </a:fld>
            <a:endParaRPr lang="en-US"/>
          </a:p>
        </p:txBody>
      </p:sp>
    </p:spTree>
    <p:extLst>
      <p:ext uri="{BB962C8B-B14F-4D97-AF65-F5344CB8AC3E}">
        <p14:creationId xmlns:p14="http://schemas.microsoft.com/office/powerpoint/2010/main" val="3306389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EDAFEB-08B3-1D43-B45D-C130F99E3A89}" type="slidenum">
              <a:rPr lang="en-US" smtClean="0"/>
              <a:t>5</a:t>
            </a:fld>
            <a:endParaRPr lang="en-US"/>
          </a:p>
        </p:txBody>
      </p:sp>
    </p:spTree>
    <p:extLst>
      <p:ext uri="{BB962C8B-B14F-4D97-AF65-F5344CB8AC3E}">
        <p14:creationId xmlns:p14="http://schemas.microsoft.com/office/powerpoint/2010/main" val="2966494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EDAFEB-08B3-1D43-B45D-C130F99E3A89}" type="slidenum">
              <a:rPr lang="en-US" smtClean="0"/>
              <a:t>11</a:t>
            </a:fld>
            <a:endParaRPr lang="en-US"/>
          </a:p>
        </p:txBody>
      </p:sp>
    </p:spTree>
    <p:extLst>
      <p:ext uri="{BB962C8B-B14F-4D97-AF65-F5344CB8AC3E}">
        <p14:creationId xmlns:p14="http://schemas.microsoft.com/office/powerpoint/2010/main" val="3112042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EDAFEB-08B3-1D43-B45D-C130F99E3A89}" type="slidenum">
              <a:rPr lang="en-US" smtClean="0"/>
              <a:t>22</a:t>
            </a:fld>
            <a:endParaRPr lang="en-US"/>
          </a:p>
        </p:txBody>
      </p:sp>
    </p:spTree>
    <p:extLst>
      <p:ext uri="{BB962C8B-B14F-4D97-AF65-F5344CB8AC3E}">
        <p14:creationId xmlns:p14="http://schemas.microsoft.com/office/powerpoint/2010/main" val="28186720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CB43B4-DFAE-61DC-8560-894E8AD1357D}"/>
              </a:ext>
            </a:extLst>
          </p:cNvPr>
          <p:cNvPicPr>
            <a:picLocks noChangeAspect="1"/>
          </p:cNvPicPr>
          <p:nvPr userDrawn="1"/>
        </p:nvPicPr>
        <p:blipFill>
          <a:blip r:embed="rId2"/>
          <a:srcRect t="2200"/>
          <a:stretch>
            <a:fillRect/>
          </a:stretch>
        </p:blipFill>
        <p:spPr>
          <a:xfrm>
            <a:off x="0" y="0"/>
            <a:ext cx="12192000" cy="6272936"/>
          </a:xfrm>
          <a:prstGeom prst="rect">
            <a:avLst/>
          </a:prstGeom>
        </p:spPr>
      </p:pic>
      <p:pic>
        <p:nvPicPr>
          <p:cNvPr id="5" name="Picture 4">
            <a:extLst>
              <a:ext uri="{FF2B5EF4-FFF2-40B4-BE49-F238E27FC236}">
                <a16:creationId xmlns:a16="http://schemas.microsoft.com/office/drawing/2014/main" id="{2BF085B0-A3F6-D41A-E787-D8D1D3E6DF68}"/>
              </a:ext>
            </a:extLst>
          </p:cNvPr>
          <p:cNvPicPr>
            <a:picLocks noChangeAspect="1"/>
          </p:cNvPicPr>
          <p:nvPr userDrawn="1"/>
        </p:nvPicPr>
        <p:blipFill>
          <a:blip r:embed="rId3"/>
          <a:stretch>
            <a:fillRect/>
          </a:stretch>
        </p:blipFill>
        <p:spPr>
          <a:xfrm>
            <a:off x="431800" y="6481725"/>
            <a:ext cx="739114" cy="194896"/>
          </a:xfrm>
          <a:prstGeom prst="rect">
            <a:avLst/>
          </a:prstGeom>
        </p:spPr>
      </p:pic>
      <p:sp>
        <p:nvSpPr>
          <p:cNvPr id="2" name="Title 1">
            <a:extLst>
              <a:ext uri="{FF2B5EF4-FFF2-40B4-BE49-F238E27FC236}">
                <a16:creationId xmlns:a16="http://schemas.microsoft.com/office/drawing/2014/main" id="{C2605D81-E8F2-A758-CDA8-91E223D3DAD7}"/>
              </a:ext>
            </a:extLst>
          </p:cNvPr>
          <p:cNvSpPr>
            <a:spLocks noGrp="1"/>
          </p:cNvSpPr>
          <p:nvPr>
            <p:ph type="ctrTitle"/>
          </p:nvPr>
        </p:nvSpPr>
        <p:spPr>
          <a:xfrm>
            <a:off x="1524000" y="1122363"/>
            <a:ext cx="9144000" cy="2387600"/>
          </a:xfrm>
        </p:spPr>
        <p:txBody>
          <a:bodyPr anchor="b"/>
          <a:lstStyle>
            <a:lvl1pPr algn="ctr">
              <a:defRPr sz="6000" b="0" i="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CD8CFCE2-093C-1A7F-AEBB-A0B2ADE8BC59}"/>
              </a:ext>
            </a:extLst>
          </p:cNvPr>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921465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C5E3A-F249-9C55-6CBB-66BA4617C622}"/>
              </a:ext>
            </a:extLst>
          </p:cNvPr>
          <p:cNvSpPr>
            <a:spLocks noGrp="1"/>
          </p:cNvSpPr>
          <p:nvPr>
            <p:ph type="title"/>
          </p:nvPr>
        </p:nvSpPr>
        <p:spPr/>
        <p:txBody>
          <a:bodyPr/>
          <a:lstStyle>
            <a:lvl1pPr>
              <a:defRPr b="0" i="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C9F2F037-E299-7E35-2E92-6A06061EB4A6}"/>
              </a:ext>
            </a:extLst>
          </p:cNvPr>
          <p:cNvSpPr>
            <a:spLocks noGrp="1"/>
          </p:cNvSpPr>
          <p:nvPr>
            <p:ph idx="1"/>
          </p:nvPr>
        </p:nvSpPr>
        <p:spPr/>
        <p:txBody>
          <a:bodyPr/>
          <a:lstStyle>
            <a:lvl1pPr>
              <a:buNone/>
              <a:defRPr>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82FE430A-A5B9-CA3D-F566-A8065602EF27}"/>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363DEB2A-C599-5C40-8942-6E54ED0A5E6F}" type="slidenum">
              <a:rPr lang="en-US" smtClean="0"/>
              <a:pPr/>
              <a:t>‹#›</a:t>
            </a:fld>
            <a:endParaRPr lang="en-US"/>
          </a:p>
        </p:txBody>
      </p:sp>
      <p:sp>
        <p:nvSpPr>
          <p:cNvPr id="7" name="Footer Placeholder 4">
            <a:extLst>
              <a:ext uri="{FF2B5EF4-FFF2-40B4-BE49-F238E27FC236}">
                <a16:creationId xmlns:a16="http://schemas.microsoft.com/office/drawing/2014/main" id="{E355FA8E-8C23-021B-5459-841196632CA5}"/>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sz="1200">
                <a:solidFill>
                  <a:schemeClr val="accent1"/>
                </a:solidFill>
                <a:latin typeface="Arial" panose="020B0604020202020204" pitchFamily="34" charset="0"/>
                <a:cs typeface="Arial" panose="020B0604020202020204" pitchFamily="34" charset="0"/>
              </a:defRPr>
            </a:lvl1pPr>
          </a:lstStyle>
          <a:p>
            <a:r>
              <a:rPr lang="en-US"/>
              <a:t>anesthesiaanswers.org</a:t>
            </a:r>
            <a:endParaRPr lang="en-US" sz="1600" dirty="0">
              <a:latin typeface="Arial" panose="020B0604020202020204" pitchFamily="34" charset="0"/>
            </a:endParaRPr>
          </a:p>
        </p:txBody>
      </p:sp>
      <p:pic>
        <p:nvPicPr>
          <p:cNvPr id="9" name="Picture 8">
            <a:extLst>
              <a:ext uri="{FF2B5EF4-FFF2-40B4-BE49-F238E27FC236}">
                <a16:creationId xmlns:a16="http://schemas.microsoft.com/office/drawing/2014/main" id="{8D12822C-2D86-2537-C79B-3CF7B49CF45A}"/>
              </a:ext>
            </a:extLst>
          </p:cNvPr>
          <p:cNvPicPr>
            <a:picLocks noChangeAspect="1"/>
          </p:cNvPicPr>
          <p:nvPr userDrawn="1"/>
        </p:nvPicPr>
        <p:blipFill>
          <a:blip r:embed="rId2"/>
          <a:srcRect l="-2439" r="52868"/>
          <a:stretch>
            <a:fillRect/>
          </a:stretch>
        </p:blipFill>
        <p:spPr>
          <a:xfrm>
            <a:off x="11784132" y="313506"/>
            <a:ext cx="346250" cy="882650"/>
          </a:xfrm>
          <a:prstGeom prst="rect">
            <a:avLst/>
          </a:prstGeom>
        </p:spPr>
      </p:pic>
    </p:spTree>
    <p:extLst>
      <p:ext uri="{BB962C8B-B14F-4D97-AF65-F5344CB8AC3E}">
        <p14:creationId xmlns:p14="http://schemas.microsoft.com/office/powerpoint/2010/main" val="3020245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DEE20-B9E7-8170-8A91-9BB0CB820520}"/>
              </a:ext>
            </a:extLst>
          </p:cNvPr>
          <p:cNvSpPr>
            <a:spLocks noGrp="1"/>
          </p:cNvSpPr>
          <p:nvPr>
            <p:ph type="title"/>
          </p:nvPr>
        </p:nvSpPr>
        <p:spPr>
          <a:xfrm>
            <a:off x="831850" y="1709738"/>
            <a:ext cx="10515600" cy="2852737"/>
          </a:xfrm>
        </p:spPr>
        <p:txBody>
          <a:bodyPr anchor="b"/>
          <a:lstStyle>
            <a:lvl1pPr>
              <a:defRPr sz="6000" b="0" i="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52D13C8C-276D-3109-67B3-697635D47410}"/>
              </a:ext>
            </a:extLst>
          </p:cNvPr>
          <p:cNvSpPr>
            <a:spLocks noGrp="1"/>
          </p:cNvSpPr>
          <p:nvPr>
            <p:ph type="body" idx="1"/>
          </p:nvPr>
        </p:nvSpPr>
        <p:spPr>
          <a:xfrm>
            <a:off x="831850" y="4589463"/>
            <a:ext cx="10515600" cy="1500187"/>
          </a:xfrm>
        </p:spPr>
        <p:txBody>
          <a:bodyPr/>
          <a:lstStyle>
            <a:lvl1pPr marL="0" indent="0">
              <a:buNone/>
              <a:defRPr sz="2400">
                <a:solidFill>
                  <a:schemeClr val="accent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EF105E87-E740-2E23-7AE6-1A7D58E56B4F}"/>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363DEB2A-C599-5C40-8942-6E54ED0A5E6F}" type="slidenum">
              <a:rPr lang="en-US" smtClean="0"/>
              <a:pPr/>
              <a:t>‹#›</a:t>
            </a:fld>
            <a:endParaRPr lang="en-US"/>
          </a:p>
        </p:txBody>
      </p:sp>
      <p:sp>
        <p:nvSpPr>
          <p:cNvPr id="7" name="Footer Placeholder 4">
            <a:extLst>
              <a:ext uri="{FF2B5EF4-FFF2-40B4-BE49-F238E27FC236}">
                <a16:creationId xmlns:a16="http://schemas.microsoft.com/office/drawing/2014/main" id="{87591833-A4FF-0716-1737-866C2D7F6463}"/>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sz="1200">
                <a:solidFill>
                  <a:schemeClr val="accent1"/>
                </a:solidFill>
                <a:latin typeface="Arial" panose="020B0604020202020204" pitchFamily="34" charset="0"/>
                <a:cs typeface="Arial" panose="020B0604020202020204" pitchFamily="34" charset="0"/>
              </a:defRPr>
            </a:lvl1pPr>
          </a:lstStyle>
          <a:p>
            <a:r>
              <a:rPr lang="en-US"/>
              <a:t>anesthesiaanswers.org</a:t>
            </a:r>
            <a:endParaRPr lang="en-US" sz="1600" dirty="0">
              <a:latin typeface="Arial" panose="020B0604020202020204" pitchFamily="34" charset="0"/>
            </a:endParaRPr>
          </a:p>
        </p:txBody>
      </p:sp>
    </p:spTree>
    <p:extLst>
      <p:ext uri="{BB962C8B-B14F-4D97-AF65-F5344CB8AC3E}">
        <p14:creationId xmlns:p14="http://schemas.microsoft.com/office/powerpoint/2010/main" val="4253019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C4E82-2350-AAEC-989D-08A6A6A549E5}"/>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09798C1-2780-2292-8ECF-AF1EAD8B8BF3}"/>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DF40A90-E9EF-4AA3-FFF0-581991EE9217}"/>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81CEECB-9D5D-D8AF-EC55-28864FB7FE29}"/>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363DEB2A-C599-5C40-8942-6E54ED0A5E6F}" type="slidenum">
              <a:rPr lang="en-US" smtClean="0"/>
              <a:pPr/>
              <a:t>‹#›</a:t>
            </a:fld>
            <a:endParaRPr lang="en-US"/>
          </a:p>
        </p:txBody>
      </p:sp>
      <p:sp>
        <p:nvSpPr>
          <p:cNvPr id="9" name="Footer Placeholder 4">
            <a:extLst>
              <a:ext uri="{FF2B5EF4-FFF2-40B4-BE49-F238E27FC236}">
                <a16:creationId xmlns:a16="http://schemas.microsoft.com/office/drawing/2014/main" id="{AE4C3F44-F182-A426-08AD-8B631920AA0A}"/>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sz="1200">
                <a:solidFill>
                  <a:schemeClr val="accent1"/>
                </a:solidFill>
                <a:latin typeface="Arial" panose="020B0604020202020204" pitchFamily="34" charset="0"/>
                <a:cs typeface="Arial" panose="020B0604020202020204" pitchFamily="34" charset="0"/>
              </a:defRPr>
            </a:lvl1pPr>
          </a:lstStyle>
          <a:p>
            <a:r>
              <a:rPr lang="en-US"/>
              <a:t>anesthesiaanswers.org</a:t>
            </a:r>
            <a:endParaRPr lang="en-US" sz="1600" dirty="0">
              <a:latin typeface="Arial" panose="020B0604020202020204" pitchFamily="34" charset="0"/>
            </a:endParaRPr>
          </a:p>
        </p:txBody>
      </p:sp>
      <p:pic>
        <p:nvPicPr>
          <p:cNvPr id="11" name="Picture 10">
            <a:extLst>
              <a:ext uri="{FF2B5EF4-FFF2-40B4-BE49-F238E27FC236}">
                <a16:creationId xmlns:a16="http://schemas.microsoft.com/office/drawing/2014/main" id="{5B2E3B27-44A6-6E5A-07D7-4C18CBC27511}"/>
              </a:ext>
            </a:extLst>
          </p:cNvPr>
          <p:cNvPicPr>
            <a:picLocks noChangeAspect="1"/>
          </p:cNvPicPr>
          <p:nvPr userDrawn="1"/>
        </p:nvPicPr>
        <p:blipFill>
          <a:blip r:embed="rId2"/>
          <a:srcRect l="-2439" r="52868"/>
          <a:stretch>
            <a:fillRect/>
          </a:stretch>
        </p:blipFill>
        <p:spPr>
          <a:xfrm>
            <a:off x="11784132" y="313506"/>
            <a:ext cx="346250" cy="882650"/>
          </a:xfrm>
          <a:prstGeom prst="rect">
            <a:avLst/>
          </a:prstGeom>
        </p:spPr>
      </p:pic>
    </p:spTree>
    <p:extLst>
      <p:ext uri="{BB962C8B-B14F-4D97-AF65-F5344CB8AC3E}">
        <p14:creationId xmlns:p14="http://schemas.microsoft.com/office/powerpoint/2010/main" val="1879660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5EE2-8853-4405-9F97-ED09DD717CB3}"/>
              </a:ext>
            </a:extLst>
          </p:cNvPr>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19F487F1-CB67-C857-BC7E-5058CE76C4D9}"/>
              </a:ext>
            </a:extLst>
          </p:cNvPr>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0946608-6D14-64C7-04EE-17052BB89DA7}"/>
              </a:ext>
            </a:extLst>
          </p:cNvPr>
          <p:cNvSpPr>
            <a:spLocks noGrp="1"/>
          </p:cNvSpPr>
          <p:nvPr>
            <p:ph sz="half" idx="2"/>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D06182-C51A-A013-AFF4-CF36193F046A}"/>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B7AB2B-1505-B4A9-4232-EE2EC4E04DB4}"/>
              </a:ext>
            </a:extLst>
          </p:cNvPr>
          <p:cNvSpPr>
            <a:spLocks noGrp="1"/>
          </p:cNvSpPr>
          <p:nvPr>
            <p:ph sz="quarter" idx="4"/>
          </p:nvPr>
        </p:nvSpPr>
        <p:spPr>
          <a:xfrm>
            <a:off x="6172200"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E18FB70D-7754-225C-DD1F-1E00D0A23992}"/>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363DEB2A-C599-5C40-8942-6E54ED0A5E6F}" type="slidenum">
              <a:rPr lang="en-US" smtClean="0"/>
              <a:pPr/>
              <a:t>‹#›</a:t>
            </a:fld>
            <a:endParaRPr lang="en-US"/>
          </a:p>
        </p:txBody>
      </p:sp>
      <p:sp>
        <p:nvSpPr>
          <p:cNvPr id="10" name="Footer Placeholder 4">
            <a:extLst>
              <a:ext uri="{FF2B5EF4-FFF2-40B4-BE49-F238E27FC236}">
                <a16:creationId xmlns:a16="http://schemas.microsoft.com/office/drawing/2014/main" id="{89FB6D86-40D4-06A2-9965-FD9869C68EEB}"/>
              </a:ext>
            </a:extLst>
          </p:cNvPr>
          <p:cNvSpPr>
            <a:spLocks noGrp="1"/>
          </p:cNvSpPr>
          <p:nvPr>
            <p:ph type="ftr" sz="quarter" idx="13"/>
          </p:nvPr>
        </p:nvSpPr>
        <p:spPr>
          <a:xfrm>
            <a:off x="838200" y="6356350"/>
            <a:ext cx="4114800" cy="365125"/>
          </a:xfrm>
          <a:prstGeom prst="rect">
            <a:avLst/>
          </a:prstGeom>
        </p:spPr>
        <p:txBody>
          <a:bodyPr vert="horz" lIns="91440" tIns="45720" rIns="91440" bIns="45720" rtlCol="0" anchor="ctr"/>
          <a:lstStyle>
            <a:lvl1pPr algn="l">
              <a:defRPr sz="1200">
                <a:solidFill>
                  <a:schemeClr val="accent1"/>
                </a:solidFill>
                <a:latin typeface="Arial" panose="020B0604020202020204" pitchFamily="34" charset="0"/>
                <a:cs typeface="Arial" panose="020B0604020202020204" pitchFamily="34" charset="0"/>
              </a:defRPr>
            </a:lvl1pPr>
          </a:lstStyle>
          <a:p>
            <a:r>
              <a:rPr lang="en-US"/>
              <a:t>anesthesiaanswers.org</a:t>
            </a:r>
            <a:endParaRPr lang="en-US" sz="1600" dirty="0">
              <a:latin typeface="Arial" panose="020B0604020202020204" pitchFamily="34" charset="0"/>
            </a:endParaRPr>
          </a:p>
        </p:txBody>
      </p:sp>
      <p:pic>
        <p:nvPicPr>
          <p:cNvPr id="12" name="Picture 11">
            <a:extLst>
              <a:ext uri="{FF2B5EF4-FFF2-40B4-BE49-F238E27FC236}">
                <a16:creationId xmlns:a16="http://schemas.microsoft.com/office/drawing/2014/main" id="{1EA3BC26-2FD0-2EC6-ABDE-AF6624720500}"/>
              </a:ext>
            </a:extLst>
          </p:cNvPr>
          <p:cNvPicPr>
            <a:picLocks noChangeAspect="1"/>
          </p:cNvPicPr>
          <p:nvPr userDrawn="1"/>
        </p:nvPicPr>
        <p:blipFill>
          <a:blip r:embed="rId2"/>
          <a:srcRect l="-2439" r="52868"/>
          <a:stretch>
            <a:fillRect/>
          </a:stretch>
        </p:blipFill>
        <p:spPr>
          <a:xfrm>
            <a:off x="11784132" y="313506"/>
            <a:ext cx="346250" cy="882650"/>
          </a:xfrm>
          <a:prstGeom prst="rect">
            <a:avLst/>
          </a:prstGeom>
        </p:spPr>
      </p:pic>
    </p:spTree>
    <p:extLst>
      <p:ext uri="{BB962C8B-B14F-4D97-AF65-F5344CB8AC3E}">
        <p14:creationId xmlns:p14="http://schemas.microsoft.com/office/powerpoint/2010/main" val="3529139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3C229-C6F6-D45B-2F8C-2B0F23C6188C}"/>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E1E9937C-B3CE-B352-3FEA-38B883A93280}"/>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363DEB2A-C599-5C40-8942-6E54ED0A5E6F}" type="slidenum">
              <a:rPr lang="en-US" smtClean="0"/>
              <a:pPr/>
              <a:t>‹#›</a:t>
            </a:fld>
            <a:endParaRPr lang="en-US"/>
          </a:p>
        </p:txBody>
      </p:sp>
      <p:sp>
        <p:nvSpPr>
          <p:cNvPr id="6" name="Footer Placeholder 4">
            <a:extLst>
              <a:ext uri="{FF2B5EF4-FFF2-40B4-BE49-F238E27FC236}">
                <a16:creationId xmlns:a16="http://schemas.microsoft.com/office/drawing/2014/main" id="{E723FD86-142D-E47C-184A-EF8B024E8901}"/>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sz="1200">
                <a:solidFill>
                  <a:schemeClr val="accent1"/>
                </a:solidFill>
                <a:latin typeface="Arial" panose="020B0604020202020204" pitchFamily="34" charset="0"/>
                <a:cs typeface="Arial" panose="020B0604020202020204" pitchFamily="34" charset="0"/>
              </a:defRPr>
            </a:lvl1pPr>
          </a:lstStyle>
          <a:p>
            <a:r>
              <a:rPr lang="en-US"/>
              <a:t>anesthesiaanswers.org</a:t>
            </a:r>
            <a:endParaRPr lang="en-US" sz="1600" dirty="0">
              <a:latin typeface="Arial" panose="020B0604020202020204" pitchFamily="34" charset="0"/>
            </a:endParaRPr>
          </a:p>
        </p:txBody>
      </p:sp>
      <p:pic>
        <p:nvPicPr>
          <p:cNvPr id="8" name="Picture 7">
            <a:extLst>
              <a:ext uri="{FF2B5EF4-FFF2-40B4-BE49-F238E27FC236}">
                <a16:creationId xmlns:a16="http://schemas.microsoft.com/office/drawing/2014/main" id="{56902F40-1EA8-1DEA-6461-0A73C7DD0442}"/>
              </a:ext>
            </a:extLst>
          </p:cNvPr>
          <p:cNvPicPr>
            <a:picLocks noChangeAspect="1"/>
          </p:cNvPicPr>
          <p:nvPr userDrawn="1"/>
        </p:nvPicPr>
        <p:blipFill>
          <a:blip r:embed="rId2"/>
          <a:srcRect l="-2439" r="52868"/>
          <a:stretch>
            <a:fillRect/>
          </a:stretch>
        </p:blipFill>
        <p:spPr>
          <a:xfrm>
            <a:off x="11784132" y="313506"/>
            <a:ext cx="346250" cy="882650"/>
          </a:xfrm>
          <a:prstGeom prst="rect">
            <a:avLst/>
          </a:prstGeom>
        </p:spPr>
      </p:pic>
    </p:spTree>
    <p:extLst>
      <p:ext uri="{BB962C8B-B14F-4D97-AF65-F5344CB8AC3E}">
        <p14:creationId xmlns:p14="http://schemas.microsoft.com/office/powerpoint/2010/main" val="4004809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9E8CA96-A982-3DDA-790B-E34336D969A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363DEB2A-C599-5C40-8942-6E54ED0A5E6F}" type="slidenum">
              <a:rPr lang="en-US" smtClean="0"/>
              <a:pPr/>
              <a:t>‹#›</a:t>
            </a:fld>
            <a:endParaRPr lang="en-US"/>
          </a:p>
        </p:txBody>
      </p:sp>
      <p:sp>
        <p:nvSpPr>
          <p:cNvPr id="5" name="Footer Placeholder 4">
            <a:extLst>
              <a:ext uri="{FF2B5EF4-FFF2-40B4-BE49-F238E27FC236}">
                <a16:creationId xmlns:a16="http://schemas.microsoft.com/office/drawing/2014/main" id="{D63B2CD3-F3DA-8894-AF44-BB3C424C937C}"/>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sz="1200">
                <a:solidFill>
                  <a:schemeClr val="accent1"/>
                </a:solidFill>
                <a:latin typeface="Arial" panose="020B0604020202020204" pitchFamily="34" charset="0"/>
                <a:cs typeface="Arial" panose="020B0604020202020204" pitchFamily="34" charset="0"/>
              </a:defRPr>
            </a:lvl1pPr>
          </a:lstStyle>
          <a:p>
            <a:r>
              <a:rPr lang="en-US"/>
              <a:t>anesthesiaanswers.org</a:t>
            </a:r>
            <a:endParaRPr lang="en-US" sz="1600" dirty="0">
              <a:latin typeface="Arial" panose="020B0604020202020204" pitchFamily="34" charset="0"/>
            </a:endParaRPr>
          </a:p>
        </p:txBody>
      </p:sp>
    </p:spTree>
    <p:extLst>
      <p:ext uri="{BB962C8B-B14F-4D97-AF65-F5344CB8AC3E}">
        <p14:creationId xmlns:p14="http://schemas.microsoft.com/office/powerpoint/2010/main" val="81120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962B1-750D-9AB4-EB6F-A5CCABD90C9B}"/>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5A1AF7B-A760-3495-4E04-C614D0C0E13B}"/>
              </a:ext>
            </a:extLst>
          </p:cNvPr>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F04AC06-B518-B108-02C4-49833F610E76}"/>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652CB8D9-4089-E6C6-A7D1-CFBB6CCF045B}"/>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363DEB2A-C599-5C40-8942-6E54ED0A5E6F}" type="slidenum">
              <a:rPr lang="en-US" smtClean="0"/>
              <a:pPr/>
              <a:t>‹#›</a:t>
            </a:fld>
            <a:endParaRPr lang="en-US"/>
          </a:p>
        </p:txBody>
      </p:sp>
      <p:sp>
        <p:nvSpPr>
          <p:cNvPr id="8" name="Footer Placeholder 4">
            <a:extLst>
              <a:ext uri="{FF2B5EF4-FFF2-40B4-BE49-F238E27FC236}">
                <a16:creationId xmlns:a16="http://schemas.microsoft.com/office/drawing/2014/main" id="{C6F8EE38-A5F6-B8A4-9DCA-34187418DC20}"/>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sz="1200">
                <a:solidFill>
                  <a:schemeClr val="accent1"/>
                </a:solidFill>
                <a:latin typeface="Arial" panose="020B0604020202020204" pitchFamily="34" charset="0"/>
                <a:cs typeface="Arial" panose="020B0604020202020204" pitchFamily="34" charset="0"/>
              </a:defRPr>
            </a:lvl1pPr>
          </a:lstStyle>
          <a:p>
            <a:r>
              <a:rPr lang="en-US"/>
              <a:t>anesthesiaanswers.org</a:t>
            </a:r>
            <a:endParaRPr lang="en-US" sz="1600" dirty="0">
              <a:latin typeface="Arial" panose="020B0604020202020204" pitchFamily="34" charset="0"/>
            </a:endParaRPr>
          </a:p>
        </p:txBody>
      </p:sp>
      <p:pic>
        <p:nvPicPr>
          <p:cNvPr id="10" name="Picture 9">
            <a:extLst>
              <a:ext uri="{FF2B5EF4-FFF2-40B4-BE49-F238E27FC236}">
                <a16:creationId xmlns:a16="http://schemas.microsoft.com/office/drawing/2014/main" id="{3B1E4530-043E-0755-0541-844C6192EC74}"/>
              </a:ext>
            </a:extLst>
          </p:cNvPr>
          <p:cNvPicPr>
            <a:picLocks noChangeAspect="1"/>
          </p:cNvPicPr>
          <p:nvPr userDrawn="1"/>
        </p:nvPicPr>
        <p:blipFill>
          <a:blip r:embed="rId2"/>
          <a:srcRect l="-2439" r="52868"/>
          <a:stretch>
            <a:fillRect/>
          </a:stretch>
        </p:blipFill>
        <p:spPr>
          <a:xfrm>
            <a:off x="11784132" y="313506"/>
            <a:ext cx="346250" cy="882650"/>
          </a:xfrm>
          <a:prstGeom prst="rect">
            <a:avLst/>
          </a:prstGeom>
        </p:spPr>
      </p:pic>
    </p:spTree>
    <p:extLst>
      <p:ext uri="{BB962C8B-B14F-4D97-AF65-F5344CB8AC3E}">
        <p14:creationId xmlns:p14="http://schemas.microsoft.com/office/powerpoint/2010/main" val="1075359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343B4-5A25-1A9B-42D1-E6738B85C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AAB7F7-2D84-2591-2E68-D2AC0195C3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EBEB1E6-C464-B95C-0763-EBBA115E39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01B1007C-28D1-8B99-10D1-7DA13B6DDBC0}"/>
              </a:ext>
            </a:extLst>
          </p:cNvPr>
          <p:cNvSpPr>
            <a:spLocks noGrp="1"/>
          </p:cNvSpPr>
          <p:nvPr>
            <p:ph type="sldNum" sz="quarter" idx="12"/>
          </p:nvPr>
        </p:nvSpPr>
        <p:spPr/>
        <p:txBody>
          <a:bodyPr/>
          <a:lstStyle/>
          <a:p>
            <a:fld id="{363DEB2A-C599-5C40-8942-6E54ED0A5E6F}" type="slidenum">
              <a:rPr lang="en-US" smtClean="0"/>
              <a:t>‹#›</a:t>
            </a:fld>
            <a:endParaRPr lang="en-US"/>
          </a:p>
        </p:txBody>
      </p:sp>
      <p:sp>
        <p:nvSpPr>
          <p:cNvPr id="8" name="Footer Placeholder 4">
            <a:extLst>
              <a:ext uri="{FF2B5EF4-FFF2-40B4-BE49-F238E27FC236}">
                <a16:creationId xmlns:a16="http://schemas.microsoft.com/office/drawing/2014/main" id="{78CF5A72-3DAE-D23D-64D3-C31C350C52FA}"/>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sz="1200">
                <a:solidFill>
                  <a:schemeClr val="accent1"/>
                </a:solidFill>
                <a:latin typeface="Gotham Medium" panose="02000604030000020004" pitchFamily="2" charset="0"/>
              </a:defRPr>
            </a:lvl1pPr>
          </a:lstStyle>
          <a:p>
            <a:r>
              <a:rPr lang="en-US" dirty="0" err="1"/>
              <a:t>anesthesiaanswers.org</a:t>
            </a:r>
            <a:endParaRPr lang="en-US" sz="1600" dirty="0"/>
          </a:p>
        </p:txBody>
      </p:sp>
      <p:pic>
        <p:nvPicPr>
          <p:cNvPr id="10" name="Picture 9">
            <a:extLst>
              <a:ext uri="{FF2B5EF4-FFF2-40B4-BE49-F238E27FC236}">
                <a16:creationId xmlns:a16="http://schemas.microsoft.com/office/drawing/2014/main" id="{7F5444BE-F674-D344-7F15-7305E13424F1}"/>
              </a:ext>
            </a:extLst>
          </p:cNvPr>
          <p:cNvPicPr>
            <a:picLocks noChangeAspect="1"/>
          </p:cNvPicPr>
          <p:nvPr userDrawn="1"/>
        </p:nvPicPr>
        <p:blipFill>
          <a:blip r:embed="rId2"/>
          <a:srcRect l="-2439" r="52868"/>
          <a:stretch>
            <a:fillRect/>
          </a:stretch>
        </p:blipFill>
        <p:spPr>
          <a:xfrm>
            <a:off x="11784132" y="313506"/>
            <a:ext cx="346250" cy="882650"/>
          </a:xfrm>
          <a:prstGeom prst="rect">
            <a:avLst/>
          </a:prstGeom>
        </p:spPr>
      </p:pic>
    </p:spTree>
    <p:extLst>
      <p:ext uri="{BB962C8B-B14F-4D97-AF65-F5344CB8AC3E}">
        <p14:creationId xmlns:p14="http://schemas.microsoft.com/office/powerpoint/2010/main" val="421328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6E42A-F53A-420F-5215-378B99B90C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20E5DC-2859-F2FC-F571-450C4732CCFC}"/>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3A6E45B-A456-C8DD-741A-0BED56F7B2EF}"/>
              </a:ext>
            </a:extLst>
          </p:cNvPr>
          <p:cNvSpPr>
            <a:spLocks noGrp="1"/>
          </p:cNvSpPr>
          <p:nvPr>
            <p:ph type="sldNum" sz="quarter" idx="12"/>
          </p:nvPr>
        </p:nvSpPr>
        <p:spPr/>
        <p:txBody>
          <a:bodyPr/>
          <a:lstStyle/>
          <a:p>
            <a:fld id="{363DEB2A-C599-5C40-8942-6E54ED0A5E6F}" type="slidenum">
              <a:rPr lang="en-US" smtClean="0"/>
              <a:t>‹#›</a:t>
            </a:fld>
            <a:endParaRPr lang="en-US"/>
          </a:p>
        </p:txBody>
      </p:sp>
      <p:sp>
        <p:nvSpPr>
          <p:cNvPr id="7" name="Footer Placeholder 4">
            <a:extLst>
              <a:ext uri="{FF2B5EF4-FFF2-40B4-BE49-F238E27FC236}">
                <a16:creationId xmlns:a16="http://schemas.microsoft.com/office/drawing/2014/main" id="{71F9536E-8B41-DB22-ACB8-94228F3AC656}"/>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sz="1200">
                <a:solidFill>
                  <a:schemeClr val="accent1"/>
                </a:solidFill>
                <a:latin typeface="Gotham Medium" panose="02000604030000020004" pitchFamily="2" charset="0"/>
              </a:defRPr>
            </a:lvl1pPr>
          </a:lstStyle>
          <a:p>
            <a:r>
              <a:rPr lang="en-US" dirty="0" err="1"/>
              <a:t>anesthesiaanswers.org</a:t>
            </a:r>
            <a:endParaRPr lang="en-US" sz="1600" dirty="0"/>
          </a:p>
        </p:txBody>
      </p:sp>
      <p:pic>
        <p:nvPicPr>
          <p:cNvPr id="9" name="Picture 8">
            <a:extLst>
              <a:ext uri="{FF2B5EF4-FFF2-40B4-BE49-F238E27FC236}">
                <a16:creationId xmlns:a16="http://schemas.microsoft.com/office/drawing/2014/main" id="{5E25571B-7FC4-FCBA-A364-168456E2EFAA}"/>
              </a:ext>
            </a:extLst>
          </p:cNvPr>
          <p:cNvPicPr>
            <a:picLocks noChangeAspect="1"/>
          </p:cNvPicPr>
          <p:nvPr userDrawn="1"/>
        </p:nvPicPr>
        <p:blipFill>
          <a:blip r:embed="rId2"/>
          <a:srcRect l="-2439" r="52868"/>
          <a:stretch>
            <a:fillRect/>
          </a:stretch>
        </p:blipFill>
        <p:spPr>
          <a:xfrm>
            <a:off x="11784132" y="313506"/>
            <a:ext cx="346250" cy="882650"/>
          </a:xfrm>
          <a:prstGeom prst="rect">
            <a:avLst/>
          </a:prstGeom>
        </p:spPr>
      </p:pic>
    </p:spTree>
    <p:extLst>
      <p:ext uri="{BB962C8B-B14F-4D97-AF65-F5344CB8AC3E}">
        <p14:creationId xmlns:p14="http://schemas.microsoft.com/office/powerpoint/2010/main" val="4197390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046CFF-6BD4-6722-2FEE-843147B1C0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1E8CB6-78AA-D2C2-AC5A-F47EDE77DA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A144612-2AB7-C494-F6CE-AEBFB0F4F99B}"/>
              </a:ext>
            </a:extLst>
          </p:cNvPr>
          <p:cNvSpPr>
            <a:spLocks noGrp="1"/>
          </p:cNvSpPr>
          <p:nvPr>
            <p:ph type="sldNum" sz="quarter" idx="12"/>
          </p:nvPr>
        </p:nvSpPr>
        <p:spPr/>
        <p:txBody>
          <a:bodyPr/>
          <a:lstStyle/>
          <a:p>
            <a:fld id="{363DEB2A-C599-5C40-8942-6E54ED0A5E6F}" type="slidenum">
              <a:rPr lang="en-US" smtClean="0"/>
              <a:t>‹#›</a:t>
            </a:fld>
            <a:endParaRPr lang="en-US"/>
          </a:p>
        </p:txBody>
      </p:sp>
      <p:sp>
        <p:nvSpPr>
          <p:cNvPr id="7" name="Footer Placeholder 4">
            <a:extLst>
              <a:ext uri="{FF2B5EF4-FFF2-40B4-BE49-F238E27FC236}">
                <a16:creationId xmlns:a16="http://schemas.microsoft.com/office/drawing/2014/main" id="{ADE55831-C3B1-4074-1D52-264CA98EBBC5}"/>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sz="1200">
                <a:solidFill>
                  <a:schemeClr val="accent1"/>
                </a:solidFill>
                <a:latin typeface="Gotham Medium" panose="02000604030000020004" pitchFamily="2" charset="0"/>
              </a:defRPr>
            </a:lvl1pPr>
          </a:lstStyle>
          <a:p>
            <a:r>
              <a:rPr lang="en-US" dirty="0" err="1"/>
              <a:t>anesthesiaanswers.org</a:t>
            </a:r>
            <a:endParaRPr lang="en-US" sz="1600" dirty="0"/>
          </a:p>
        </p:txBody>
      </p:sp>
    </p:spTree>
    <p:extLst>
      <p:ext uri="{BB962C8B-B14F-4D97-AF65-F5344CB8AC3E}">
        <p14:creationId xmlns:p14="http://schemas.microsoft.com/office/powerpoint/2010/main" val="3753461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167853-B516-F257-BB2D-34F445BC0B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6674302-2FCF-039D-6A0F-8D01DB4D24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923FABC-6EF7-6049-0172-F89A5DB64B20}"/>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sz="1200" b="1">
                <a:solidFill>
                  <a:schemeClr val="accent1"/>
                </a:solidFill>
                <a:latin typeface="Arial" panose="020B0604020202020204" pitchFamily="34" charset="0"/>
                <a:cs typeface="Arial" panose="020B0604020202020204" pitchFamily="34" charset="0"/>
              </a:defRPr>
            </a:lvl1pPr>
          </a:lstStyle>
          <a:p>
            <a:r>
              <a:rPr lang="en-US" dirty="0" err="1"/>
              <a:t>anesthesiaanswers.org</a:t>
            </a:r>
            <a:endParaRPr lang="en-US" sz="1600" b="1" dirty="0"/>
          </a:p>
        </p:txBody>
      </p:sp>
      <p:sp>
        <p:nvSpPr>
          <p:cNvPr id="6" name="Slide Number Placeholder 5">
            <a:extLst>
              <a:ext uri="{FF2B5EF4-FFF2-40B4-BE49-F238E27FC236}">
                <a16:creationId xmlns:a16="http://schemas.microsoft.com/office/drawing/2014/main" id="{53E98649-5171-F786-FA9A-E219722C3206}"/>
              </a:ext>
            </a:extLst>
          </p:cNvPr>
          <p:cNvSpPr>
            <a:spLocks noGrp="1"/>
          </p:cNvSpPr>
          <p:nvPr>
            <p:ph type="sldNum" sz="quarter" idx="4"/>
          </p:nvPr>
        </p:nvSpPr>
        <p:spPr>
          <a:xfrm>
            <a:off x="9146628" y="6356350"/>
            <a:ext cx="2743200" cy="365125"/>
          </a:xfrm>
          <a:prstGeom prst="rect">
            <a:avLst/>
          </a:prstGeom>
        </p:spPr>
        <p:txBody>
          <a:bodyPr vert="horz" lIns="91440" tIns="45720" rIns="91440" bIns="45720" rtlCol="0" anchor="ctr"/>
          <a:lstStyle>
            <a:lvl1pPr algn="r">
              <a:defRPr sz="1200" b="1">
                <a:solidFill>
                  <a:schemeClr val="accent1"/>
                </a:solidFill>
                <a:latin typeface="Arial" panose="020B0604020202020204" pitchFamily="34" charset="0"/>
                <a:cs typeface="Arial" panose="020B0604020202020204" pitchFamily="34" charset="0"/>
              </a:defRPr>
            </a:lvl1pPr>
          </a:lstStyle>
          <a:p>
            <a:fld id="{363DEB2A-C599-5C40-8942-6E54ED0A5E6F}" type="slidenum">
              <a:rPr lang="en-US" smtClean="0"/>
              <a:pPr/>
              <a:t>‹#›</a:t>
            </a:fld>
            <a:endParaRPr lang="en-US" b="1" dirty="0"/>
          </a:p>
        </p:txBody>
      </p:sp>
    </p:spTree>
    <p:extLst>
      <p:ext uri="{BB962C8B-B14F-4D97-AF65-F5344CB8AC3E}">
        <p14:creationId xmlns:p14="http://schemas.microsoft.com/office/powerpoint/2010/main" val="17707659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b="0" i="0" kern="1200">
          <a:solidFill>
            <a:schemeClr val="accent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System Font Regular"/>
        <a:buNone/>
        <a:defRPr sz="2800" b="1" kern="1200">
          <a:solidFill>
            <a:schemeClr val="accent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System Font Regular"/>
        <a:buChar char="+"/>
        <a:defRPr sz="2400" b="0" i="0" kern="1200">
          <a:solidFill>
            <a:schemeClr val="accent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Font typeface="System Font Regular"/>
        <a:buChar char="+"/>
        <a:defRPr sz="2000" b="0" i="0" kern="1200">
          <a:solidFill>
            <a:schemeClr val="accent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500"/>
        </a:spcBef>
        <a:buFont typeface="System Font Regular"/>
        <a:buChar char="+"/>
        <a:defRPr sz="1800" b="0" i="0" kern="1200">
          <a:solidFill>
            <a:schemeClr val="accent1"/>
          </a:solidFill>
          <a:latin typeface="Arial" panose="020B0604020202020204" pitchFamily="34" charset="0"/>
          <a:ea typeface="+mn-ea"/>
          <a:cs typeface="Arial" panose="020B0604020202020204" pitchFamily="34" charset="0"/>
        </a:defRPr>
      </a:lvl4pPr>
      <a:lvl5pPr marL="2114550" indent="-285750" algn="l" defTabSz="914400" rtl="0" eaLnBrk="1" latinLnBrk="0" hangingPunct="1">
        <a:lnSpc>
          <a:spcPct val="90000"/>
        </a:lnSpc>
        <a:spcBef>
          <a:spcPts val="500"/>
        </a:spcBef>
        <a:buFont typeface="System Font Regular"/>
        <a:buChar char="+"/>
        <a:defRPr sz="1800" b="0" i="0" kern="1200">
          <a:solidFill>
            <a:schemeClr val="accent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aana.co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BC997-942B-57E5-B028-6AB67B68C9BD}"/>
              </a:ext>
            </a:extLst>
          </p:cNvPr>
          <p:cNvSpPr>
            <a:spLocks noGrp="1"/>
          </p:cNvSpPr>
          <p:nvPr>
            <p:ph type="ctrTitle"/>
          </p:nvPr>
        </p:nvSpPr>
        <p:spPr>
          <a:xfrm>
            <a:off x="1524000" y="1891344"/>
            <a:ext cx="9144000" cy="2387600"/>
          </a:xfrm>
        </p:spPr>
        <p:txBody>
          <a:bodyPr>
            <a:normAutofit/>
          </a:bodyPr>
          <a:lstStyle/>
          <a:p>
            <a:r>
              <a:rPr lang="en-US" dirty="0"/>
              <a:t>Beyond the Procedure:</a:t>
            </a:r>
            <a:br>
              <a:rPr lang="en-US" dirty="0"/>
            </a:br>
            <a:r>
              <a:rPr lang="en-US" sz="2700" b="1" dirty="0">
                <a:latin typeface="Gotham Bold" panose="02000604030000020004" pitchFamily="2" charset="0"/>
              </a:rPr>
              <a:t>Educating Patients About Anesthesia</a:t>
            </a:r>
          </a:p>
        </p:txBody>
      </p:sp>
      <p:sp>
        <p:nvSpPr>
          <p:cNvPr id="3" name="Subtitle 2">
            <a:extLst>
              <a:ext uri="{FF2B5EF4-FFF2-40B4-BE49-F238E27FC236}">
                <a16:creationId xmlns:a16="http://schemas.microsoft.com/office/drawing/2014/main" id="{3EE6EA98-F3C4-EFBE-A6DA-53D8B8BBB23F}"/>
              </a:ext>
            </a:extLst>
          </p:cNvPr>
          <p:cNvSpPr>
            <a:spLocks noGrp="1"/>
          </p:cNvSpPr>
          <p:nvPr>
            <p:ph type="subTitle" idx="1"/>
          </p:nvPr>
        </p:nvSpPr>
        <p:spPr>
          <a:xfrm>
            <a:off x="1524000" y="4371019"/>
            <a:ext cx="9144000" cy="1655762"/>
          </a:xfrm>
        </p:spPr>
        <p:txBody>
          <a:bodyPr>
            <a:normAutofit/>
          </a:bodyPr>
          <a:lstStyle/>
          <a:p>
            <a:r>
              <a:rPr lang="en-US" sz="2000" b="0" dirty="0"/>
              <a:t>Understanding patient anxiety, improving communication, and using trusted resources to build confidence in anesthesia care</a:t>
            </a:r>
          </a:p>
        </p:txBody>
      </p:sp>
      <p:sp>
        <p:nvSpPr>
          <p:cNvPr id="6" name="TextBox 5">
            <a:extLst>
              <a:ext uri="{FF2B5EF4-FFF2-40B4-BE49-F238E27FC236}">
                <a16:creationId xmlns:a16="http://schemas.microsoft.com/office/drawing/2014/main" id="{04C35DDF-B490-5035-947F-16E15EAC9156}"/>
              </a:ext>
            </a:extLst>
          </p:cNvPr>
          <p:cNvSpPr txBox="1"/>
          <p:nvPr/>
        </p:nvSpPr>
        <p:spPr>
          <a:xfrm>
            <a:off x="1170914" y="6433089"/>
            <a:ext cx="5603360" cy="246221"/>
          </a:xfrm>
          <a:prstGeom prst="rect">
            <a:avLst/>
          </a:prstGeom>
          <a:noFill/>
        </p:spPr>
        <p:txBody>
          <a:bodyPr wrap="square" rtlCol="0">
            <a:spAutoFit/>
          </a:bodyPr>
          <a:lstStyle/>
          <a:p>
            <a:r>
              <a:rPr lang="en-US" sz="1000" i="1" dirty="0">
                <a:solidFill>
                  <a:schemeClr val="accent1"/>
                </a:solidFill>
                <a:latin typeface="Arial" panose="020B0604020202020204" pitchFamily="34" charset="0"/>
                <a:cs typeface="Arial" panose="020B0604020202020204" pitchFamily="34" charset="0"/>
              </a:rPr>
              <a:t>Copyright © 2026, American Association of Nurse Anesthesiology. All rights reserved.</a:t>
            </a:r>
          </a:p>
        </p:txBody>
      </p:sp>
      <p:sp>
        <p:nvSpPr>
          <p:cNvPr id="8" name="TextBox 7">
            <a:extLst>
              <a:ext uri="{FF2B5EF4-FFF2-40B4-BE49-F238E27FC236}">
                <a16:creationId xmlns:a16="http://schemas.microsoft.com/office/drawing/2014/main" id="{120667A0-8DC4-6C5F-7824-7A04FED2DEF9}"/>
              </a:ext>
            </a:extLst>
          </p:cNvPr>
          <p:cNvSpPr txBox="1"/>
          <p:nvPr/>
        </p:nvSpPr>
        <p:spPr>
          <a:xfrm>
            <a:off x="9575800" y="6445789"/>
            <a:ext cx="2184400" cy="230832"/>
          </a:xfrm>
          <a:prstGeom prst="rect">
            <a:avLst/>
          </a:prstGeom>
          <a:noFill/>
        </p:spPr>
        <p:txBody>
          <a:bodyPr wrap="square">
            <a:spAutoFit/>
          </a:bodyPr>
          <a:lstStyle/>
          <a:p>
            <a:pPr algn="r"/>
            <a:r>
              <a:rPr lang="en-US" sz="900" i="1" dirty="0">
                <a:solidFill>
                  <a:schemeClr val="accent1"/>
                </a:solidFill>
                <a:latin typeface="Arial" panose="020B0604020202020204" pitchFamily="34" charset="0"/>
                <a:cs typeface="Arial" panose="020B0604020202020204" pitchFamily="34" charset="0"/>
              </a:rPr>
              <a:t>Last modified: October 1, 2026</a:t>
            </a:r>
          </a:p>
        </p:txBody>
      </p:sp>
      <p:pic>
        <p:nvPicPr>
          <p:cNvPr id="13" name="Picture 12">
            <a:extLst>
              <a:ext uri="{FF2B5EF4-FFF2-40B4-BE49-F238E27FC236}">
                <a16:creationId xmlns:a16="http://schemas.microsoft.com/office/drawing/2014/main" id="{68C4018C-6989-DC84-9142-15E8A16495CA}"/>
              </a:ext>
            </a:extLst>
          </p:cNvPr>
          <p:cNvPicPr>
            <a:picLocks noChangeAspect="1"/>
          </p:cNvPicPr>
          <p:nvPr/>
        </p:nvPicPr>
        <p:blipFill>
          <a:blip r:embed="rId2"/>
          <a:stretch>
            <a:fillRect/>
          </a:stretch>
        </p:blipFill>
        <p:spPr>
          <a:xfrm>
            <a:off x="3402964" y="1122363"/>
            <a:ext cx="5386072" cy="1705243"/>
          </a:xfrm>
          <a:prstGeom prst="rect">
            <a:avLst/>
          </a:prstGeom>
        </p:spPr>
      </p:pic>
    </p:spTree>
    <p:extLst>
      <p:ext uri="{BB962C8B-B14F-4D97-AF65-F5344CB8AC3E}">
        <p14:creationId xmlns:p14="http://schemas.microsoft.com/office/powerpoint/2010/main" val="3588348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51A48-50B1-CD8F-5318-218E7D9B2EE9}"/>
              </a:ext>
            </a:extLst>
          </p:cNvPr>
          <p:cNvSpPr>
            <a:spLocks noGrp="1"/>
          </p:cNvSpPr>
          <p:nvPr>
            <p:ph type="title"/>
          </p:nvPr>
        </p:nvSpPr>
        <p:spPr/>
        <p:txBody>
          <a:bodyPr/>
          <a:lstStyle/>
          <a:p>
            <a:r>
              <a:rPr lang="en-US" dirty="0"/>
              <a:t>Session description</a:t>
            </a:r>
          </a:p>
        </p:txBody>
      </p:sp>
      <p:sp>
        <p:nvSpPr>
          <p:cNvPr id="3" name="Content Placeholder 2">
            <a:extLst>
              <a:ext uri="{FF2B5EF4-FFF2-40B4-BE49-F238E27FC236}">
                <a16:creationId xmlns:a16="http://schemas.microsoft.com/office/drawing/2014/main" id="{3655159A-F1A4-911F-2C61-205901826CC2}"/>
              </a:ext>
            </a:extLst>
          </p:cNvPr>
          <p:cNvSpPr>
            <a:spLocks noGrp="1"/>
          </p:cNvSpPr>
          <p:nvPr>
            <p:ph idx="1"/>
          </p:nvPr>
        </p:nvSpPr>
        <p:spPr/>
        <p:txBody>
          <a:bodyPr/>
          <a:lstStyle/>
          <a:p>
            <a:pPr>
              <a:lnSpc>
                <a:spcPct val="100000"/>
              </a:lnSpc>
            </a:pPr>
            <a:r>
              <a:rPr lang="en-US" sz="2000" b="1" dirty="0"/>
              <a:t>Patient education is an essential component of safe, patient-centered anesthesia care. </a:t>
            </a:r>
          </a:p>
          <a:p>
            <a:pPr>
              <a:lnSpc>
                <a:spcPct val="100000"/>
              </a:lnSpc>
            </a:pPr>
            <a:r>
              <a:rPr lang="en-US" sz="2000" dirty="0">
                <a:latin typeface="Gotham Book" panose="02000604040000020004" pitchFamily="2" charset="0"/>
              </a:rPr>
              <a:t>This lesson explores common misconceptions, fears, and knowledge gaps surrounding anesthesia, the impact they can have on the patient experience, and the important role CRNAs play in fostering understanding, confidence, and psychological safety. </a:t>
            </a:r>
          </a:p>
          <a:p>
            <a:pPr>
              <a:lnSpc>
                <a:spcPct val="100000"/>
              </a:lnSpc>
            </a:pPr>
            <a:r>
              <a:rPr lang="en-US" sz="2000" dirty="0">
                <a:latin typeface="Gotham Book" panose="02000604040000020004" pitchFamily="2" charset="0"/>
              </a:rPr>
              <a:t>Learners will examine practical communication strategies and discover how trusted resources, including Anesthesia Answers, can support more effective patient education before, during, and after anesthesia care.</a:t>
            </a:r>
            <a:endParaRPr lang="en-US" sz="1800" dirty="0">
              <a:latin typeface="Gotham Book" panose="02000604040000020004" pitchFamily="2" charset="0"/>
            </a:endParaRPr>
          </a:p>
        </p:txBody>
      </p:sp>
      <p:sp>
        <p:nvSpPr>
          <p:cNvPr id="4" name="Slide Number Placeholder 3">
            <a:extLst>
              <a:ext uri="{FF2B5EF4-FFF2-40B4-BE49-F238E27FC236}">
                <a16:creationId xmlns:a16="http://schemas.microsoft.com/office/drawing/2014/main" id="{16B8A7AD-28FF-9F09-6451-1B44584DB203}"/>
              </a:ext>
            </a:extLst>
          </p:cNvPr>
          <p:cNvSpPr>
            <a:spLocks noGrp="1"/>
          </p:cNvSpPr>
          <p:nvPr>
            <p:ph type="sldNum" sz="quarter" idx="12"/>
          </p:nvPr>
        </p:nvSpPr>
        <p:spPr/>
        <p:txBody>
          <a:bodyPr/>
          <a:lstStyle/>
          <a:p>
            <a:fld id="{363DEB2A-C599-5C40-8942-6E54ED0A5E6F}" type="slidenum">
              <a:rPr lang="en-US" smtClean="0"/>
              <a:t>2</a:t>
            </a:fld>
            <a:endParaRPr lang="en-US"/>
          </a:p>
        </p:txBody>
      </p:sp>
      <p:sp>
        <p:nvSpPr>
          <p:cNvPr id="6" name="Footer Placeholder 4">
            <a:extLst>
              <a:ext uri="{FF2B5EF4-FFF2-40B4-BE49-F238E27FC236}">
                <a16:creationId xmlns:a16="http://schemas.microsoft.com/office/drawing/2014/main" id="{5015DCBF-D518-EB98-48CE-041DF4188671}"/>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201810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0300E-3A3E-BEE5-56E7-57E01F80B8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D177B7-F40F-194A-28CF-65BE7D276BCF}"/>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C628978F-D959-4936-B1DE-F521476C6709}"/>
              </a:ext>
            </a:extLst>
          </p:cNvPr>
          <p:cNvSpPr>
            <a:spLocks noGrp="1"/>
          </p:cNvSpPr>
          <p:nvPr>
            <p:ph idx="1"/>
          </p:nvPr>
        </p:nvSpPr>
        <p:spPr/>
        <p:txBody>
          <a:bodyPr/>
          <a:lstStyle/>
          <a:p>
            <a:pPr>
              <a:spcAft>
                <a:spcPts val="600"/>
              </a:spcAft>
            </a:pPr>
            <a:r>
              <a:rPr lang="en-US" dirty="0"/>
              <a:t>By the end of this lesson, learners will be able to:</a:t>
            </a:r>
          </a:p>
          <a:p>
            <a:pPr lvl="1">
              <a:lnSpc>
                <a:spcPct val="100000"/>
              </a:lnSpc>
              <a:spcAft>
                <a:spcPts val="600"/>
              </a:spcAft>
            </a:pPr>
            <a:r>
              <a:rPr lang="en-US" dirty="0"/>
              <a:t>Identify common patient fears, misconceptions, and knowledge gaps related to anesthesia care. </a:t>
            </a:r>
          </a:p>
          <a:p>
            <a:pPr lvl="1">
              <a:lnSpc>
                <a:spcPct val="100000"/>
              </a:lnSpc>
              <a:spcAft>
                <a:spcPts val="600"/>
              </a:spcAft>
            </a:pPr>
            <a:r>
              <a:rPr lang="en-US" dirty="0"/>
              <a:t>Explain why communication and health literacy are important components of patient safety. </a:t>
            </a:r>
          </a:p>
          <a:p>
            <a:pPr lvl="1">
              <a:lnSpc>
                <a:spcPct val="100000"/>
              </a:lnSpc>
              <a:spcAft>
                <a:spcPts val="600"/>
              </a:spcAft>
            </a:pPr>
            <a:r>
              <a:rPr lang="en-US" dirty="0"/>
              <a:t>Apply practical communication strategies to improve patient understanding and trust. </a:t>
            </a:r>
          </a:p>
          <a:p>
            <a:pPr lvl="1">
              <a:lnSpc>
                <a:spcPct val="100000"/>
              </a:lnSpc>
              <a:spcAft>
                <a:spcPts val="600"/>
              </a:spcAft>
            </a:pPr>
            <a:r>
              <a:rPr lang="en-US" dirty="0"/>
              <a:t>Describe how patient education resources can extend CRNA-patient conversations beyond the bedside.</a:t>
            </a:r>
          </a:p>
        </p:txBody>
      </p:sp>
      <p:sp>
        <p:nvSpPr>
          <p:cNvPr id="4" name="Slide Number Placeholder 3">
            <a:extLst>
              <a:ext uri="{FF2B5EF4-FFF2-40B4-BE49-F238E27FC236}">
                <a16:creationId xmlns:a16="http://schemas.microsoft.com/office/drawing/2014/main" id="{1207EF2C-1A9A-79A1-2E4F-61FCF5E515B6}"/>
              </a:ext>
            </a:extLst>
          </p:cNvPr>
          <p:cNvSpPr>
            <a:spLocks noGrp="1"/>
          </p:cNvSpPr>
          <p:nvPr>
            <p:ph type="sldNum" sz="quarter" idx="12"/>
          </p:nvPr>
        </p:nvSpPr>
        <p:spPr/>
        <p:txBody>
          <a:bodyPr/>
          <a:lstStyle/>
          <a:p>
            <a:fld id="{363DEB2A-C599-5C40-8942-6E54ED0A5E6F}" type="slidenum">
              <a:rPr lang="en-US" smtClean="0"/>
              <a:t>3</a:t>
            </a:fld>
            <a:endParaRPr lang="en-US"/>
          </a:p>
        </p:txBody>
      </p:sp>
      <p:sp>
        <p:nvSpPr>
          <p:cNvPr id="6" name="Footer Placeholder 4">
            <a:extLst>
              <a:ext uri="{FF2B5EF4-FFF2-40B4-BE49-F238E27FC236}">
                <a16:creationId xmlns:a16="http://schemas.microsoft.com/office/drawing/2014/main" id="{C2664CDB-A820-A9EA-4F2D-D0F3504D59F7}"/>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1021289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CB8EA4-9523-8FEC-6626-64C332ECC403}"/>
              </a:ext>
            </a:extLst>
          </p:cNvPr>
          <p:cNvPicPr>
            <a:picLocks noChangeAspect="1"/>
          </p:cNvPicPr>
          <p:nvPr/>
        </p:nvPicPr>
        <p:blipFill>
          <a:blip r:embed="rId2"/>
          <a:srcRect t="2200"/>
          <a:stretch>
            <a:fillRect/>
          </a:stretch>
        </p:blipFill>
        <p:spPr>
          <a:xfrm>
            <a:off x="0" y="0"/>
            <a:ext cx="12192000" cy="6272936"/>
          </a:xfrm>
          <a:prstGeom prst="rect">
            <a:avLst/>
          </a:prstGeom>
        </p:spPr>
      </p:pic>
      <p:sp>
        <p:nvSpPr>
          <p:cNvPr id="2" name="Title 1">
            <a:extLst>
              <a:ext uri="{FF2B5EF4-FFF2-40B4-BE49-F238E27FC236}">
                <a16:creationId xmlns:a16="http://schemas.microsoft.com/office/drawing/2014/main" id="{9A733436-8635-E4E7-EC1B-11E3B27FF1B1}"/>
              </a:ext>
            </a:extLst>
          </p:cNvPr>
          <p:cNvSpPr>
            <a:spLocks noGrp="1"/>
          </p:cNvSpPr>
          <p:nvPr>
            <p:ph type="title"/>
          </p:nvPr>
        </p:nvSpPr>
        <p:spPr>
          <a:xfrm>
            <a:off x="831850" y="1709738"/>
            <a:ext cx="10515600" cy="428551"/>
          </a:xfrm>
        </p:spPr>
        <p:txBody>
          <a:bodyPr>
            <a:normAutofit/>
          </a:bodyPr>
          <a:lstStyle/>
          <a:p>
            <a:pPr algn="ctr"/>
            <a:r>
              <a:rPr lang="en-US" sz="1600" b="1" spc="300" dirty="0"/>
              <a:t>CENTRAL QUESTION</a:t>
            </a:r>
          </a:p>
        </p:txBody>
      </p:sp>
      <p:sp>
        <p:nvSpPr>
          <p:cNvPr id="3" name="Text Placeholder 2">
            <a:extLst>
              <a:ext uri="{FF2B5EF4-FFF2-40B4-BE49-F238E27FC236}">
                <a16:creationId xmlns:a16="http://schemas.microsoft.com/office/drawing/2014/main" id="{4ED95DC7-9C1F-1DF3-CAD7-8E8EB923F814}"/>
              </a:ext>
            </a:extLst>
          </p:cNvPr>
          <p:cNvSpPr>
            <a:spLocks noGrp="1"/>
          </p:cNvSpPr>
          <p:nvPr>
            <p:ph type="body" idx="1"/>
          </p:nvPr>
        </p:nvSpPr>
        <p:spPr>
          <a:xfrm>
            <a:off x="831850" y="2405575"/>
            <a:ext cx="10515600" cy="3684075"/>
          </a:xfrm>
        </p:spPr>
        <p:txBody>
          <a:bodyPr>
            <a:normAutofit/>
          </a:bodyPr>
          <a:lstStyle/>
          <a:p>
            <a:pPr algn="ctr"/>
            <a:r>
              <a:rPr lang="en-US" sz="4000" b="0" dirty="0"/>
              <a:t>How can future CRNAs help improve patient understanding of anesthesia and build trust through effective communication?</a:t>
            </a:r>
          </a:p>
        </p:txBody>
      </p:sp>
      <p:sp>
        <p:nvSpPr>
          <p:cNvPr id="4" name="Slide Number Placeholder 3">
            <a:extLst>
              <a:ext uri="{FF2B5EF4-FFF2-40B4-BE49-F238E27FC236}">
                <a16:creationId xmlns:a16="http://schemas.microsoft.com/office/drawing/2014/main" id="{50279ED9-9996-A5CD-4526-845F20D6C647}"/>
              </a:ext>
            </a:extLst>
          </p:cNvPr>
          <p:cNvSpPr>
            <a:spLocks noGrp="1"/>
          </p:cNvSpPr>
          <p:nvPr>
            <p:ph type="sldNum" sz="quarter" idx="12"/>
          </p:nvPr>
        </p:nvSpPr>
        <p:spPr/>
        <p:txBody>
          <a:bodyPr/>
          <a:lstStyle/>
          <a:p>
            <a:fld id="{363DEB2A-C599-5C40-8942-6E54ED0A5E6F}" type="slidenum">
              <a:rPr lang="en-US" smtClean="0"/>
              <a:t>4</a:t>
            </a:fld>
            <a:endParaRPr lang="en-US"/>
          </a:p>
        </p:txBody>
      </p:sp>
      <p:sp>
        <p:nvSpPr>
          <p:cNvPr id="7" name="Footer Placeholder 4">
            <a:extLst>
              <a:ext uri="{FF2B5EF4-FFF2-40B4-BE49-F238E27FC236}">
                <a16:creationId xmlns:a16="http://schemas.microsoft.com/office/drawing/2014/main" id="{DE8C3E18-AA58-2830-2751-0BB32A532C3E}"/>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773978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15480-D094-5278-1B05-39363B65429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EF112EF-C13C-34A7-A54B-82C6801162AF}"/>
              </a:ext>
            </a:extLst>
          </p:cNvPr>
          <p:cNvPicPr>
            <a:picLocks noChangeAspect="1"/>
          </p:cNvPicPr>
          <p:nvPr/>
        </p:nvPicPr>
        <p:blipFill>
          <a:blip r:embed="rId3"/>
          <a:srcRect t="2200"/>
          <a:stretch>
            <a:fillRect/>
          </a:stretch>
        </p:blipFill>
        <p:spPr>
          <a:xfrm>
            <a:off x="0" y="0"/>
            <a:ext cx="12192000" cy="6272936"/>
          </a:xfrm>
          <a:prstGeom prst="rect">
            <a:avLst/>
          </a:prstGeom>
        </p:spPr>
      </p:pic>
      <p:sp>
        <p:nvSpPr>
          <p:cNvPr id="3" name="Text Placeholder 2">
            <a:extLst>
              <a:ext uri="{FF2B5EF4-FFF2-40B4-BE49-F238E27FC236}">
                <a16:creationId xmlns:a16="http://schemas.microsoft.com/office/drawing/2014/main" id="{8C3972D8-3011-4330-DF71-F1FFFEB1E609}"/>
              </a:ext>
            </a:extLst>
          </p:cNvPr>
          <p:cNvSpPr>
            <a:spLocks noGrp="1"/>
          </p:cNvSpPr>
          <p:nvPr>
            <p:ph type="body" idx="1"/>
          </p:nvPr>
        </p:nvSpPr>
        <p:spPr>
          <a:xfrm>
            <a:off x="1524000" y="1694016"/>
            <a:ext cx="9823450" cy="1442452"/>
          </a:xfrm>
        </p:spPr>
        <p:txBody>
          <a:bodyPr>
            <a:normAutofit/>
          </a:bodyPr>
          <a:lstStyle/>
          <a:p>
            <a:r>
              <a:rPr lang="en-US" sz="4000" dirty="0"/>
              <a:t>Imagine you’re meeting your patient </a:t>
            </a:r>
          </a:p>
          <a:p>
            <a:r>
              <a:rPr lang="en-US" sz="4000" b="1" dirty="0"/>
              <a:t>30 minutes </a:t>
            </a:r>
            <a:r>
              <a:rPr lang="en-US" sz="4000" dirty="0"/>
              <a:t>before their surgery.</a:t>
            </a:r>
          </a:p>
        </p:txBody>
      </p:sp>
      <p:sp>
        <p:nvSpPr>
          <p:cNvPr id="4" name="Slide Number Placeholder 3">
            <a:extLst>
              <a:ext uri="{FF2B5EF4-FFF2-40B4-BE49-F238E27FC236}">
                <a16:creationId xmlns:a16="http://schemas.microsoft.com/office/drawing/2014/main" id="{B90F163B-99B9-F601-4639-1243B644325A}"/>
              </a:ext>
            </a:extLst>
          </p:cNvPr>
          <p:cNvSpPr>
            <a:spLocks noGrp="1"/>
          </p:cNvSpPr>
          <p:nvPr>
            <p:ph type="sldNum" sz="quarter" idx="12"/>
          </p:nvPr>
        </p:nvSpPr>
        <p:spPr/>
        <p:txBody>
          <a:bodyPr/>
          <a:lstStyle/>
          <a:p>
            <a:fld id="{363DEB2A-C599-5C40-8942-6E54ED0A5E6F}" type="slidenum">
              <a:rPr lang="en-US" smtClean="0"/>
              <a:t>5</a:t>
            </a:fld>
            <a:endParaRPr lang="en-US"/>
          </a:p>
        </p:txBody>
      </p:sp>
      <p:sp>
        <p:nvSpPr>
          <p:cNvPr id="7" name="Subtitle 2">
            <a:extLst>
              <a:ext uri="{FF2B5EF4-FFF2-40B4-BE49-F238E27FC236}">
                <a16:creationId xmlns:a16="http://schemas.microsoft.com/office/drawing/2014/main" id="{F459FD10-DCBA-2E16-B0EB-680A88135AA5}"/>
              </a:ext>
            </a:extLst>
          </p:cNvPr>
          <p:cNvSpPr txBox="1">
            <a:spLocks/>
          </p:cNvSpPr>
          <p:nvPr/>
        </p:nvSpPr>
        <p:spPr>
          <a:xfrm>
            <a:off x="1524000" y="3508222"/>
            <a:ext cx="9144000" cy="16557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System Font Regular"/>
              <a:buNone/>
              <a:defRPr sz="2400" kern="1200">
                <a:solidFill>
                  <a:schemeClr val="accent1"/>
                </a:solidFill>
                <a:latin typeface="Gotham Medium" panose="02000604030000020004" pitchFamily="2" charset="0"/>
                <a:ea typeface="+mn-ea"/>
                <a:cs typeface="+mn-cs"/>
              </a:defRPr>
            </a:lvl1pPr>
            <a:lvl2pPr marL="457200" indent="0" algn="l" defTabSz="914400" rtl="0" eaLnBrk="1" latinLnBrk="0" hangingPunct="1">
              <a:lnSpc>
                <a:spcPct val="90000"/>
              </a:lnSpc>
              <a:spcBef>
                <a:spcPts val="500"/>
              </a:spcBef>
              <a:buFont typeface="System Font Regular"/>
              <a:buNone/>
              <a:defRPr sz="2000" b="0" i="0" kern="1200">
                <a:solidFill>
                  <a:schemeClr val="tx1">
                    <a:tint val="82000"/>
                  </a:schemeClr>
                </a:solidFill>
                <a:latin typeface="Gotham Book" panose="02000604040000020004"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b="0" i="0" kern="1200">
                <a:solidFill>
                  <a:schemeClr val="tx1">
                    <a:tint val="82000"/>
                  </a:schemeClr>
                </a:solidFill>
                <a:latin typeface="Gotham Book" panose="02000604040000020004" pitchFamily="2" charset="0"/>
                <a:ea typeface="+mn-ea"/>
                <a:cs typeface="+mn-cs"/>
              </a:defRPr>
            </a:lvl3pPr>
            <a:lvl4pPr marL="1371600" indent="0" algn="l" defTabSz="914400" rtl="0" eaLnBrk="1" latinLnBrk="0" hangingPunct="1">
              <a:lnSpc>
                <a:spcPct val="90000"/>
              </a:lnSpc>
              <a:spcBef>
                <a:spcPts val="500"/>
              </a:spcBef>
              <a:buFont typeface="System Font Regular"/>
              <a:buNone/>
              <a:defRPr sz="1600" b="0" i="0" kern="1200">
                <a:solidFill>
                  <a:schemeClr val="tx1">
                    <a:tint val="82000"/>
                  </a:schemeClr>
                </a:solidFill>
                <a:latin typeface="Gotham Book" panose="02000604040000020004"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b="0" i="0" kern="1200">
                <a:solidFill>
                  <a:schemeClr val="tx1">
                    <a:tint val="82000"/>
                  </a:schemeClr>
                </a:solidFill>
                <a:latin typeface="Gotham Book" panose="02000604040000020004"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1600" b="1" spc="300" dirty="0">
                <a:latin typeface="Arial" panose="020B0604020202020204" pitchFamily="34" charset="0"/>
                <a:cs typeface="Arial" panose="020B0604020202020204" pitchFamily="34" charset="0"/>
              </a:rPr>
              <a:t>QUESTIONS</a:t>
            </a:r>
            <a:endParaRPr lang="en-US" sz="1600" b="1" dirty="0">
              <a:latin typeface="Arial" panose="020B0604020202020204" pitchFamily="34" charset="0"/>
              <a:cs typeface="Arial" panose="020B0604020202020204" pitchFamily="34" charset="0"/>
            </a:endParaRPr>
          </a:p>
          <a:p>
            <a:pPr marL="342900" indent="-342900">
              <a:buFont typeface="System Font Regular"/>
              <a:buChar char="+"/>
            </a:pPr>
            <a:r>
              <a:rPr lang="en-US" sz="2000" dirty="0">
                <a:latin typeface="Arial" panose="020B0604020202020204" pitchFamily="34" charset="0"/>
                <a:cs typeface="Arial" panose="020B0604020202020204" pitchFamily="34" charset="0"/>
              </a:rPr>
              <a:t>What anesthesia questions do you think they’ll ask?</a:t>
            </a:r>
          </a:p>
          <a:p>
            <a:pPr marL="342900" indent="-342900">
              <a:buFont typeface="System Font Regular"/>
              <a:buChar char="+"/>
            </a:pPr>
            <a:r>
              <a:rPr lang="en-US" sz="2000" dirty="0">
                <a:latin typeface="Arial" panose="020B0604020202020204" pitchFamily="34" charset="0"/>
                <a:cs typeface="Arial" panose="020B0604020202020204" pitchFamily="34" charset="0"/>
              </a:rPr>
              <a:t>What misconceptions might they have?</a:t>
            </a:r>
          </a:p>
          <a:p>
            <a:pPr marL="342900" indent="-342900">
              <a:buFont typeface="System Font Regular"/>
              <a:buChar char="+"/>
            </a:pPr>
            <a:r>
              <a:rPr lang="en-US" sz="2000" dirty="0">
                <a:latin typeface="Arial" panose="020B0604020202020204" pitchFamily="34" charset="0"/>
                <a:cs typeface="Arial" panose="020B0604020202020204" pitchFamily="34" charset="0"/>
              </a:rPr>
              <a:t>How would you help them feel informed and confident?</a:t>
            </a:r>
          </a:p>
        </p:txBody>
      </p:sp>
      <p:sp>
        <p:nvSpPr>
          <p:cNvPr id="2" name="Footer Placeholder 4">
            <a:extLst>
              <a:ext uri="{FF2B5EF4-FFF2-40B4-BE49-F238E27FC236}">
                <a16:creationId xmlns:a16="http://schemas.microsoft.com/office/drawing/2014/main" id="{4F37BDD2-CD76-A863-05A8-5E7B9CA560FB}"/>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2682292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94E64-29FD-4300-74DC-DCFC3C564331}"/>
              </a:ext>
            </a:extLst>
          </p:cNvPr>
          <p:cNvSpPr>
            <a:spLocks noGrp="1"/>
          </p:cNvSpPr>
          <p:nvPr>
            <p:ph type="title"/>
          </p:nvPr>
        </p:nvSpPr>
        <p:spPr/>
        <p:txBody>
          <a:bodyPr/>
          <a:lstStyle/>
          <a:p>
            <a:r>
              <a:rPr lang="en-US" dirty="0"/>
              <a:t>Consider patient perspective</a:t>
            </a:r>
          </a:p>
        </p:txBody>
      </p:sp>
      <p:sp>
        <p:nvSpPr>
          <p:cNvPr id="3" name="Content Placeholder 2">
            <a:extLst>
              <a:ext uri="{FF2B5EF4-FFF2-40B4-BE49-F238E27FC236}">
                <a16:creationId xmlns:a16="http://schemas.microsoft.com/office/drawing/2014/main" id="{826C6337-1DA9-EB30-DCEB-26CF551163A3}"/>
              </a:ext>
            </a:extLst>
          </p:cNvPr>
          <p:cNvSpPr>
            <a:spLocks noGrp="1"/>
          </p:cNvSpPr>
          <p:nvPr>
            <p:ph sz="half" idx="1"/>
          </p:nvPr>
        </p:nvSpPr>
        <p:spPr/>
        <p:txBody>
          <a:bodyPr>
            <a:normAutofit/>
          </a:bodyPr>
          <a:lstStyle/>
          <a:p>
            <a:r>
              <a:rPr lang="en-US" sz="2400" dirty="0"/>
              <a:t>Common questions and fears</a:t>
            </a:r>
          </a:p>
          <a:p>
            <a:pPr marL="342900" indent="-342900">
              <a:lnSpc>
                <a:spcPct val="100000"/>
              </a:lnSpc>
              <a:buFont typeface="System Font Regular"/>
              <a:buChar char="+"/>
            </a:pPr>
            <a:r>
              <a:rPr lang="en-US" sz="1800" dirty="0">
                <a:latin typeface="Gotham Book" panose="02000604040000020004" pitchFamily="2" charset="0"/>
              </a:rPr>
              <a:t>“Will I wake up?” </a:t>
            </a:r>
          </a:p>
          <a:p>
            <a:pPr marL="342900" indent="-342900">
              <a:lnSpc>
                <a:spcPct val="100000"/>
              </a:lnSpc>
              <a:buFont typeface="System Font Regular"/>
              <a:buChar char="+"/>
            </a:pPr>
            <a:r>
              <a:rPr lang="en-US" sz="1800" dirty="0">
                <a:latin typeface="Gotham Book" panose="02000604040000020004" pitchFamily="2" charset="0"/>
              </a:rPr>
              <a:t>“Will I feel anything during surgery?” </a:t>
            </a:r>
          </a:p>
          <a:p>
            <a:pPr marL="342900" indent="-342900">
              <a:lnSpc>
                <a:spcPct val="100000"/>
              </a:lnSpc>
              <a:buFont typeface="System Font Regular"/>
              <a:buChar char="+"/>
            </a:pPr>
            <a:r>
              <a:rPr lang="en-US" sz="1800" dirty="0">
                <a:latin typeface="Gotham Book" panose="02000604040000020004" pitchFamily="2" charset="0"/>
              </a:rPr>
              <a:t>“Who will be taking care of me?” </a:t>
            </a:r>
          </a:p>
          <a:p>
            <a:pPr marL="342900" indent="-342900">
              <a:lnSpc>
                <a:spcPct val="100000"/>
              </a:lnSpc>
              <a:buFont typeface="System Font Regular"/>
              <a:buChar char="+"/>
            </a:pPr>
            <a:r>
              <a:rPr lang="en-US" sz="1800" dirty="0">
                <a:latin typeface="Gotham Book" panose="02000604040000020004" pitchFamily="2" charset="0"/>
              </a:rPr>
              <a:t>“Is anesthesia dangerous?” </a:t>
            </a:r>
          </a:p>
          <a:p>
            <a:pPr marL="342900" indent="-342900">
              <a:lnSpc>
                <a:spcPct val="100000"/>
              </a:lnSpc>
              <a:buFont typeface="System Font Regular"/>
              <a:buChar char="+"/>
            </a:pPr>
            <a:r>
              <a:rPr lang="en-US" sz="1800" dirty="0">
                <a:latin typeface="Gotham Book" panose="02000604040000020004" pitchFamily="2" charset="0"/>
              </a:rPr>
              <a:t>“What happens if something goes wrong?” </a:t>
            </a:r>
          </a:p>
          <a:p>
            <a:pPr marL="342900" indent="-342900">
              <a:lnSpc>
                <a:spcPct val="100000"/>
              </a:lnSpc>
              <a:buFont typeface="System Font Regular"/>
              <a:buChar char="+"/>
            </a:pPr>
            <a:r>
              <a:rPr lang="en-US" sz="1800" dirty="0">
                <a:latin typeface="Gotham Book" panose="02000604040000020004" pitchFamily="2" charset="0"/>
              </a:rPr>
              <a:t>“Will I be in pain afterward?”</a:t>
            </a:r>
          </a:p>
        </p:txBody>
      </p:sp>
      <p:sp>
        <p:nvSpPr>
          <p:cNvPr id="4" name="Content Placeholder 3">
            <a:extLst>
              <a:ext uri="{FF2B5EF4-FFF2-40B4-BE49-F238E27FC236}">
                <a16:creationId xmlns:a16="http://schemas.microsoft.com/office/drawing/2014/main" id="{10A15238-118A-6E7E-DC76-D460BE0EA852}"/>
              </a:ext>
            </a:extLst>
          </p:cNvPr>
          <p:cNvSpPr>
            <a:spLocks noGrp="1"/>
          </p:cNvSpPr>
          <p:nvPr>
            <p:ph sz="half" idx="2"/>
          </p:nvPr>
        </p:nvSpPr>
        <p:spPr/>
        <p:txBody>
          <a:bodyPr>
            <a:normAutofit/>
          </a:bodyPr>
          <a:lstStyle/>
          <a:p>
            <a:r>
              <a:rPr lang="en-US" sz="2400" dirty="0"/>
              <a:t>Emotional experience</a:t>
            </a:r>
          </a:p>
          <a:p>
            <a:pPr marL="342900" indent="-342900">
              <a:lnSpc>
                <a:spcPct val="100000"/>
              </a:lnSpc>
              <a:buFont typeface="System Font Regular"/>
              <a:buChar char="+"/>
            </a:pPr>
            <a:r>
              <a:rPr lang="en-US" sz="1800" dirty="0">
                <a:latin typeface="Gotham Book" panose="02000604040000020004" pitchFamily="2" charset="0"/>
              </a:rPr>
              <a:t>Fear of the unknown </a:t>
            </a:r>
          </a:p>
          <a:p>
            <a:pPr marL="342900" indent="-342900">
              <a:lnSpc>
                <a:spcPct val="100000"/>
              </a:lnSpc>
              <a:buFont typeface="System Font Regular"/>
              <a:buChar char="+"/>
            </a:pPr>
            <a:r>
              <a:rPr lang="en-US" sz="1800" dirty="0">
                <a:latin typeface="Gotham Book" panose="02000604040000020004" pitchFamily="2" charset="0"/>
              </a:rPr>
              <a:t>Loss of control </a:t>
            </a:r>
          </a:p>
          <a:p>
            <a:pPr marL="342900" indent="-342900">
              <a:lnSpc>
                <a:spcPct val="100000"/>
              </a:lnSpc>
              <a:buFont typeface="System Font Regular"/>
              <a:buChar char="+"/>
            </a:pPr>
            <a:r>
              <a:rPr lang="en-US" sz="1800" dirty="0">
                <a:latin typeface="Gotham Book" panose="02000604040000020004" pitchFamily="2" charset="0"/>
              </a:rPr>
              <a:t>Anxiety about safety </a:t>
            </a:r>
          </a:p>
          <a:p>
            <a:pPr marL="342900" indent="-342900">
              <a:lnSpc>
                <a:spcPct val="100000"/>
              </a:lnSpc>
              <a:buFont typeface="System Font Regular"/>
              <a:buChar char="+"/>
            </a:pPr>
            <a:r>
              <a:rPr lang="en-US" sz="1800" dirty="0">
                <a:latin typeface="Gotham Book" panose="02000604040000020004" pitchFamily="2" charset="0"/>
              </a:rPr>
              <a:t>Previous negative healthcare experiences </a:t>
            </a:r>
          </a:p>
          <a:p>
            <a:pPr marL="342900" indent="-342900">
              <a:lnSpc>
                <a:spcPct val="100000"/>
              </a:lnSpc>
              <a:buFont typeface="System Font Regular"/>
              <a:buChar char="+"/>
            </a:pPr>
            <a:r>
              <a:rPr lang="en-US" sz="1800" dirty="0">
                <a:latin typeface="Gotham Book" panose="02000604040000020004" pitchFamily="2" charset="0"/>
              </a:rPr>
              <a:t>Not knowing what questions to ask</a:t>
            </a:r>
          </a:p>
        </p:txBody>
      </p:sp>
      <p:sp>
        <p:nvSpPr>
          <p:cNvPr id="5" name="Slide Number Placeholder 4">
            <a:extLst>
              <a:ext uri="{FF2B5EF4-FFF2-40B4-BE49-F238E27FC236}">
                <a16:creationId xmlns:a16="http://schemas.microsoft.com/office/drawing/2014/main" id="{5151265B-C495-AE93-830A-066427BF40AA}"/>
              </a:ext>
            </a:extLst>
          </p:cNvPr>
          <p:cNvSpPr>
            <a:spLocks noGrp="1"/>
          </p:cNvSpPr>
          <p:nvPr>
            <p:ph type="sldNum" sz="quarter" idx="12"/>
          </p:nvPr>
        </p:nvSpPr>
        <p:spPr/>
        <p:txBody>
          <a:bodyPr/>
          <a:lstStyle/>
          <a:p>
            <a:fld id="{363DEB2A-C599-5C40-8942-6E54ED0A5E6F}" type="slidenum">
              <a:rPr lang="en-US" smtClean="0"/>
              <a:t>6</a:t>
            </a:fld>
            <a:endParaRPr lang="en-US"/>
          </a:p>
        </p:txBody>
      </p:sp>
      <p:sp>
        <p:nvSpPr>
          <p:cNvPr id="7" name="Footer Placeholder 4">
            <a:extLst>
              <a:ext uri="{FF2B5EF4-FFF2-40B4-BE49-F238E27FC236}">
                <a16:creationId xmlns:a16="http://schemas.microsoft.com/office/drawing/2014/main" id="{0BF13E82-B0CB-A412-1550-4960D2B9C530}"/>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3054165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EF1E-AA74-FDB8-ADAD-B8BAF2B64E16}"/>
              </a:ext>
            </a:extLst>
          </p:cNvPr>
          <p:cNvSpPr>
            <a:spLocks noGrp="1"/>
          </p:cNvSpPr>
          <p:nvPr>
            <p:ph type="title"/>
          </p:nvPr>
        </p:nvSpPr>
        <p:spPr/>
        <p:txBody>
          <a:bodyPr/>
          <a:lstStyle/>
          <a:p>
            <a:r>
              <a:rPr lang="en-US" dirty="0"/>
              <a:t>The challenge</a:t>
            </a:r>
          </a:p>
        </p:txBody>
      </p:sp>
      <p:sp>
        <p:nvSpPr>
          <p:cNvPr id="3" name="Content Placeholder 2">
            <a:extLst>
              <a:ext uri="{FF2B5EF4-FFF2-40B4-BE49-F238E27FC236}">
                <a16:creationId xmlns:a16="http://schemas.microsoft.com/office/drawing/2014/main" id="{C7289BB0-DC1D-A9F7-2E68-642CD946DA61}"/>
              </a:ext>
            </a:extLst>
          </p:cNvPr>
          <p:cNvSpPr>
            <a:spLocks noGrp="1"/>
          </p:cNvSpPr>
          <p:nvPr>
            <p:ph idx="1"/>
          </p:nvPr>
        </p:nvSpPr>
        <p:spPr/>
        <p:txBody>
          <a:bodyPr>
            <a:normAutofit/>
          </a:bodyPr>
          <a:lstStyle/>
          <a:p>
            <a:pPr marL="342900" indent="-342900">
              <a:lnSpc>
                <a:spcPct val="100000"/>
              </a:lnSpc>
              <a:buFont typeface="System Font Regular"/>
              <a:buChar char="+"/>
            </a:pPr>
            <a:r>
              <a:rPr lang="en-US" sz="2400" dirty="0"/>
              <a:t>Patients often don't understand anesthesia—or the professionals who provide it.</a:t>
            </a:r>
          </a:p>
          <a:p>
            <a:pPr marL="342900" indent="-342900">
              <a:lnSpc>
                <a:spcPct val="100000"/>
              </a:lnSpc>
              <a:buFont typeface="System Font Regular"/>
              <a:buChar char="+"/>
            </a:pPr>
            <a:r>
              <a:rPr lang="en-US" sz="2400" dirty="0"/>
              <a:t>These fears are understandable, but many are rooted in misinformation or limited understanding.</a:t>
            </a:r>
          </a:p>
          <a:p>
            <a:pPr marL="342900" indent="-342900">
              <a:lnSpc>
                <a:spcPct val="100000"/>
              </a:lnSpc>
              <a:buFont typeface="System Font Regular"/>
              <a:buChar char="+"/>
            </a:pPr>
            <a:r>
              <a:rPr lang="en-US" sz="2400" dirty="0"/>
              <a:t>Common barriers</a:t>
            </a:r>
          </a:p>
          <a:p>
            <a:pPr lvl="1">
              <a:lnSpc>
                <a:spcPct val="100000"/>
              </a:lnSpc>
            </a:pPr>
            <a:r>
              <a:rPr lang="en-US" sz="1800" dirty="0"/>
              <a:t>Feeling anxious or overwhelmed </a:t>
            </a:r>
          </a:p>
          <a:p>
            <a:pPr lvl="1">
              <a:lnSpc>
                <a:spcPct val="100000"/>
              </a:lnSpc>
            </a:pPr>
            <a:r>
              <a:rPr lang="en-US" sz="1800" dirty="0"/>
              <a:t>Having limited time before surgery </a:t>
            </a:r>
          </a:p>
          <a:p>
            <a:pPr lvl="1">
              <a:lnSpc>
                <a:spcPct val="100000"/>
              </a:lnSpc>
            </a:pPr>
            <a:r>
              <a:rPr lang="en-US" sz="1800" dirty="0"/>
              <a:t>Receiving large amounts of information at once </a:t>
            </a:r>
          </a:p>
          <a:p>
            <a:pPr lvl="1">
              <a:lnSpc>
                <a:spcPct val="100000"/>
              </a:lnSpc>
            </a:pPr>
            <a:r>
              <a:rPr lang="en-US" sz="1800" dirty="0"/>
              <a:t>Struggling to understand complex medical terminology</a:t>
            </a:r>
          </a:p>
          <a:p>
            <a:pPr lvl="1">
              <a:lnSpc>
                <a:spcPct val="100000"/>
              </a:lnSpc>
            </a:pPr>
            <a:r>
              <a:rPr lang="en-US" sz="1800" dirty="0"/>
              <a:t>Relying on inaccurate or incomplete online information </a:t>
            </a:r>
          </a:p>
          <a:p>
            <a:pPr lvl="1">
              <a:lnSpc>
                <a:spcPct val="100000"/>
              </a:lnSpc>
            </a:pPr>
            <a:r>
              <a:rPr lang="en-US" sz="1800" dirty="0"/>
              <a:t>Having varying levels of health literacy </a:t>
            </a:r>
          </a:p>
        </p:txBody>
      </p:sp>
      <p:sp>
        <p:nvSpPr>
          <p:cNvPr id="4" name="Slide Number Placeholder 3">
            <a:extLst>
              <a:ext uri="{FF2B5EF4-FFF2-40B4-BE49-F238E27FC236}">
                <a16:creationId xmlns:a16="http://schemas.microsoft.com/office/drawing/2014/main" id="{035ACA9A-7950-CAF6-CD46-84A037EBC1AB}"/>
              </a:ext>
            </a:extLst>
          </p:cNvPr>
          <p:cNvSpPr>
            <a:spLocks noGrp="1"/>
          </p:cNvSpPr>
          <p:nvPr>
            <p:ph type="sldNum" sz="quarter" idx="12"/>
          </p:nvPr>
        </p:nvSpPr>
        <p:spPr/>
        <p:txBody>
          <a:bodyPr/>
          <a:lstStyle/>
          <a:p>
            <a:fld id="{363DEB2A-C599-5C40-8942-6E54ED0A5E6F}" type="slidenum">
              <a:rPr lang="en-US" smtClean="0"/>
              <a:t>7</a:t>
            </a:fld>
            <a:endParaRPr lang="en-US"/>
          </a:p>
        </p:txBody>
      </p:sp>
      <p:sp>
        <p:nvSpPr>
          <p:cNvPr id="6" name="Footer Placeholder 4">
            <a:extLst>
              <a:ext uri="{FF2B5EF4-FFF2-40B4-BE49-F238E27FC236}">
                <a16:creationId xmlns:a16="http://schemas.microsoft.com/office/drawing/2014/main" id="{9C72F0D2-58E0-96BF-5481-C3580099D80F}"/>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2646642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509A0-6119-8717-387F-ADC96D08504E}"/>
              </a:ext>
            </a:extLst>
          </p:cNvPr>
          <p:cNvSpPr>
            <a:spLocks noGrp="1"/>
          </p:cNvSpPr>
          <p:nvPr>
            <p:ph type="title"/>
          </p:nvPr>
        </p:nvSpPr>
        <p:spPr/>
        <p:txBody>
          <a:bodyPr/>
          <a:lstStyle/>
          <a:p>
            <a:r>
              <a:rPr lang="en-US" dirty="0"/>
              <a:t>Common misconceptions</a:t>
            </a:r>
          </a:p>
        </p:txBody>
      </p:sp>
      <p:sp>
        <p:nvSpPr>
          <p:cNvPr id="3" name="Content Placeholder 2">
            <a:extLst>
              <a:ext uri="{FF2B5EF4-FFF2-40B4-BE49-F238E27FC236}">
                <a16:creationId xmlns:a16="http://schemas.microsoft.com/office/drawing/2014/main" id="{BD6881CB-0276-BDD3-AF18-B7187C53DCD1}"/>
              </a:ext>
            </a:extLst>
          </p:cNvPr>
          <p:cNvSpPr>
            <a:spLocks noGrp="1"/>
          </p:cNvSpPr>
          <p:nvPr>
            <p:ph idx="1"/>
          </p:nvPr>
        </p:nvSpPr>
        <p:spPr/>
        <p:txBody>
          <a:bodyPr>
            <a:normAutofit fontScale="70000" lnSpcReduction="20000"/>
          </a:bodyPr>
          <a:lstStyle/>
          <a:p>
            <a:pPr>
              <a:lnSpc>
                <a:spcPct val="120000"/>
              </a:lnSpc>
            </a:pPr>
            <a:r>
              <a:rPr lang="en-US" dirty="0"/>
              <a:t>Patients may believe:</a:t>
            </a:r>
          </a:p>
          <a:p>
            <a:pPr lvl="1">
              <a:lnSpc>
                <a:spcPct val="120000"/>
              </a:lnSpc>
            </a:pPr>
            <a:r>
              <a:rPr lang="en-US" dirty="0"/>
              <a:t>Anesthesia is simply “being put to sleep.” </a:t>
            </a:r>
          </a:p>
          <a:p>
            <a:pPr lvl="1">
              <a:lnSpc>
                <a:spcPct val="120000"/>
              </a:lnSpc>
            </a:pPr>
            <a:r>
              <a:rPr lang="en-US" dirty="0"/>
              <a:t>The anesthesia provider is not involved beyond the beginning of surgery, or they will be alone while under.</a:t>
            </a:r>
          </a:p>
          <a:p>
            <a:pPr lvl="1">
              <a:lnSpc>
                <a:spcPct val="120000"/>
              </a:lnSpc>
            </a:pPr>
            <a:r>
              <a:rPr lang="en-US" dirty="0"/>
              <a:t>Asking questions is unnecessary because anesthesia is routine. </a:t>
            </a:r>
          </a:p>
          <a:p>
            <a:pPr lvl="1">
              <a:lnSpc>
                <a:spcPct val="120000"/>
              </a:lnSpc>
            </a:pPr>
            <a:r>
              <a:rPr lang="en-US" dirty="0"/>
              <a:t>They cannot communicate concerns before or after anesthesia. </a:t>
            </a:r>
          </a:p>
          <a:p>
            <a:pPr lvl="1">
              <a:lnSpc>
                <a:spcPct val="120000"/>
              </a:lnSpc>
            </a:pPr>
            <a:r>
              <a:rPr lang="en-US" dirty="0"/>
              <a:t>Pain after surgery means anesthesia was unsuccessful.</a:t>
            </a:r>
          </a:p>
          <a:p>
            <a:pPr lvl="1">
              <a:lnSpc>
                <a:spcPct val="120000"/>
              </a:lnSpc>
            </a:pPr>
            <a:r>
              <a:rPr lang="en-US" dirty="0"/>
              <a:t>Certain fears or concerns are “not important enough” to mention.</a:t>
            </a:r>
          </a:p>
          <a:p>
            <a:pPr>
              <a:lnSpc>
                <a:spcPct val="120000"/>
              </a:lnSpc>
            </a:pPr>
            <a:r>
              <a:rPr lang="en-US" dirty="0"/>
              <a:t>Misunderstanding anesthesia can affect:</a:t>
            </a:r>
          </a:p>
          <a:p>
            <a:pPr lvl="1">
              <a:lnSpc>
                <a:spcPct val="120000"/>
              </a:lnSpc>
            </a:pPr>
            <a:r>
              <a:rPr lang="en-US" dirty="0"/>
              <a:t>Patient anxiety </a:t>
            </a:r>
          </a:p>
          <a:p>
            <a:pPr lvl="1">
              <a:lnSpc>
                <a:spcPct val="120000"/>
              </a:lnSpc>
            </a:pPr>
            <a:r>
              <a:rPr lang="en-US" dirty="0"/>
              <a:t>Trust in the healthcare team or system </a:t>
            </a:r>
          </a:p>
          <a:p>
            <a:pPr lvl="1">
              <a:lnSpc>
                <a:spcPct val="120000"/>
              </a:lnSpc>
            </a:pPr>
            <a:r>
              <a:rPr lang="en-US" dirty="0"/>
              <a:t>Communication before surgery </a:t>
            </a:r>
          </a:p>
          <a:p>
            <a:pPr lvl="1">
              <a:lnSpc>
                <a:spcPct val="120000"/>
              </a:lnSpc>
            </a:pPr>
            <a:r>
              <a:rPr lang="en-US" dirty="0"/>
              <a:t>Patient expectations and satisfaction</a:t>
            </a:r>
          </a:p>
        </p:txBody>
      </p:sp>
      <p:sp>
        <p:nvSpPr>
          <p:cNvPr id="4" name="Slide Number Placeholder 3">
            <a:extLst>
              <a:ext uri="{FF2B5EF4-FFF2-40B4-BE49-F238E27FC236}">
                <a16:creationId xmlns:a16="http://schemas.microsoft.com/office/drawing/2014/main" id="{B8727F6F-EC19-EEB9-D2B6-71C883548A66}"/>
              </a:ext>
            </a:extLst>
          </p:cNvPr>
          <p:cNvSpPr>
            <a:spLocks noGrp="1"/>
          </p:cNvSpPr>
          <p:nvPr>
            <p:ph type="sldNum" sz="quarter" idx="12"/>
          </p:nvPr>
        </p:nvSpPr>
        <p:spPr/>
        <p:txBody>
          <a:bodyPr/>
          <a:lstStyle/>
          <a:p>
            <a:fld id="{363DEB2A-C599-5C40-8942-6E54ED0A5E6F}" type="slidenum">
              <a:rPr lang="en-US" smtClean="0"/>
              <a:t>8</a:t>
            </a:fld>
            <a:endParaRPr lang="en-US"/>
          </a:p>
        </p:txBody>
      </p:sp>
      <p:sp>
        <p:nvSpPr>
          <p:cNvPr id="6" name="Footer Placeholder 4">
            <a:extLst>
              <a:ext uri="{FF2B5EF4-FFF2-40B4-BE49-F238E27FC236}">
                <a16:creationId xmlns:a16="http://schemas.microsoft.com/office/drawing/2014/main" id="{2A2AE0F5-ABD3-49C2-0B36-B978AF90D4D8}"/>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2701613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7D75D32-C4E2-B94A-7274-1BBBBF334B42}"/>
              </a:ext>
            </a:extLst>
          </p:cNvPr>
          <p:cNvSpPr>
            <a:spLocks noGrp="1"/>
          </p:cNvSpPr>
          <p:nvPr>
            <p:ph idx="1"/>
          </p:nvPr>
        </p:nvSpPr>
        <p:spPr>
          <a:xfrm>
            <a:off x="838200" y="1825625"/>
            <a:ext cx="4953167" cy="4351338"/>
          </a:xfrm>
        </p:spPr>
        <p:txBody>
          <a:bodyPr>
            <a:normAutofit lnSpcReduction="10000"/>
          </a:bodyPr>
          <a:lstStyle/>
          <a:p>
            <a:pPr marL="342900" indent="-342900">
              <a:lnSpc>
                <a:spcPct val="110000"/>
              </a:lnSpc>
              <a:buFont typeface="System Font Regular"/>
              <a:buChar char="+"/>
            </a:pPr>
            <a:r>
              <a:rPr lang="en-US" sz="2000" dirty="0"/>
              <a:t>Patients often process complex health information while experiencing stress, fear, pain, and uncertainty.</a:t>
            </a:r>
          </a:p>
          <a:p>
            <a:pPr marL="342900" indent="-342900">
              <a:lnSpc>
                <a:spcPct val="110000"/>
              </a:lnSpc>
              <a:buFont typeface="System Font Regular"/>
              <a:buChar char="+"/>
            </a:pPr>
            <a:r>
              <a:rPr lang="en-US" sz="2000" dirty="0"/>
              <a:t>Health literacy is a shared responsibility. CRNAs must help make information clear, accessible, and actionable.</a:t>
            </a:r>
          </a:p>
          <a:p>
            <a:pPr marL="342900" indent="-342900">
              <a:lnSpc>
                <a:spcPct val="110000"/>
              </a:lnSpc>
              <a:buFont typeface="System Font Regular"/>
              <a:buChar char="+"/>
            </a:pPr>
            <a:r>
              <a:rPr lang="en-US" sz="2000" dirty="0"/>
              <a:t>Health literacy can support:</a:t>
            </a:r>
          </a:p>
          <a:p>
            <a:pPr marL="742950" lvl="1" indent="-285750">
              <a:lnSpc>
                <a:spcPct val="110000"/>
              </a:lnSpc>
              <a:buFont typeface="System Font Regular"/>
              <a:buChar char="+"/>
            </a:pPr>
            <a:r>
              <a:rPr lang="en-US" sz="1600" dirty="0"/>
              <a:t>Safer clinical outcomes </a:t>
            </a:r>
          </a:p>
          <a:p>
            <a:pPr marL="742950" lvl="1" indent="-285750">
              <a:lnSpc>
                <a:spcPct val="110000"/>
              </a:lnSpc>
              <a:buFont typeface="System Font Regular"/>
              <a:buChar char="+"/>
            </a:pPr>
            <a:r>
              <a:rPr lang="en-US" sz="1600" dirty="0"/>
              <a:t>Improved patient experience </a:t>
            </a:r>
          </a:p>
          <a:p>
            <a:pPr marL="742950" lvl="1" indent="-285750">
              <a:lnSpc>
                <a:spcPct val="110000"/>
              </a:lnSpc>
              <a:buFont typeface="System Font Regular"/>
              <a:buChar char="+"/>
            </a:pPr>
            <a:r>
              <a:rPr lang="en-US" sz="1600" dirty="0"/>
              <a:t>Shared decision-making </a:t>
            </a:r>
          </a:p>
          <a:p>
            <a:pPr marL="742950" lvl="1" indent="-285750">
              <a:lnSpc>
                <a:spcPct val="110000"/>
              </a:lnSpc>
              <a:buFont typeface="System Font Regular"/>
              <a:buChar char="+"/>
            </a:pPr>
            <a:r>
              <a:rPr lang="en-US" sz="1600" dirty="0"/>
              <a:t>Trust and confidence in care</a:t>
            </a:r>
          </a:p>
        </p:txBody>
      </p:sp>
      <p:sp>
        <p:nvSpPr>
          <p:cNvPr id="5" name="Slide Number Placeholder 4">
            <a:extLst>
              <a:ext uri="{FF2B5EF4-FFF2-40B4-BE49-F238E27FC236}">
                <a16:creationId xmlns:a16="http://schemas.microsoft.com/office/drawing/2014/main" id="{04C50CF7-3968-B443-1095-E56ADF929C9D}"/>
              </a:ext>
            </a:extLst>
          </p:cNvPr>
          <p:cNvSpPr>
            <a:spLocks noGrp="1"/>
          </p:cNvSpPr>
          <p:nvPr>
            <p:ph type="sldNum" sz="quarter" idx="12"/>
          </p:nvPr>
        </p:nvSpPr>
        <p:spPr/>
        <p:txBody>
          <a:bodyPr/>
          <a:lstStyle/>
          <a:p>
            <a:fld id="{363DEB2A-C599-5C40-8942-6E54ED0A5E6F}" type="slidenum">
              <a:rPr lang="en-US" smtClean="0"/>
              <a:t>9</a:t>
            </a:fld>
            <a:endParaRPr lang="en-US"/>
          </a:p>
        </p:txBody>
      </p:sp>
      <p:pic>
        <p:nvPicPr>
          <p:cNvPr id="7" name="Content Placeholder 8">
            <a:extLst>
              <a:ext uri="{FF2B5EF4-FFF2-40B4-BE49-F238E27FC236}">
                <a16:creationId xmlns:a16="http://schemas.microsoft.com/office/drawing/2014/main" id="{95A65AD8-0FD6-646F-2489-249886565D6B}"/>
              </a:ext>
            </a:extLst>
          </p:cNvPr>
          <p:cNvPicPr>
            <a:picLocks noChangeAspect="1"/>
          </p:cNvPicPr>
          <p:nvPr/>
        </p:nvPicPr>
        <p:blipFill>
          <a:blip r:embed="rId2"/>
          <a:srcRect l="41290" t="50662" r="40449" b="29080"/>
          <a:stretch>
            <a:fillRect/>
          </a:stretch>
        </p:blipFill>
        <p:spPr>
          <a:xfrm>
            <a:off x="6007100" y="1680975"/>
            <a:ext cx="6184900" cy="3859212"/>
          </a:xfrm>
          <a:prstGeom prst="rect">
            <a:avLst/>
          </a:prstGeom>
        </p:spPr>
      </p:pic>
      <p:pic>
        <p:nvPicPr>
          <p:cNvPr id="8" name="Picture 7">
            <a:extLst>
              <a:ext uri="{FF2B5EF4-FFF2-40B4-BE49-F238E27FC236}">
                <a16:creationId xmlns:a16="http://schemas.microsoft.com/office/drawing/2014/main" id="{019D8EC6-5192-56D9-9E26-B39AE4C27FFE}"/>
              </a:ext>
            </a:extLst>
          </p:cNvPr>
          <p:cNvPicPr>
            <a:picLocks noChangeAspect="1"/>
          </p:cNvPicPr>
          <p:nvPr/>
        </p:nvPicPr>
        <p:blipFill>
          <a:blip r:embed="rId2"/>
          <a:srcRect l="21644" t="26283" r="57377" b="46287"/>
          <a:stretch>
            <a:fillRect/>
          </a:stretch>
        </p:blipFill>
        <p:spPr>
          <a:xfrm>
            <a:off x="7561954" y="996950"/>
            <a:ext cx="1445706" cy="1063250"/>
          </a:xfrm>
          <a:prstGeom prst="rect">
            <a:avLst/>
          </a:prstGeom>
          <a:ln w="28575">
            <a:solidFill>
              <a:srgbClr val="003057"/>
            </a:solidFill>
          </a:ln>
        </p:spPr>
      </p:pic>
      <p:pic>
        <p:nvPicPr>
          <p:cNvPr id="9" name="Picture 8">
            <a:extLst>
              <a:ext uri="{FF2B5EF4-FFF2-40B4-BE49-F238E27FC236}">
                <a16:creationId xmlns:a16="http://schemas.microsoft.com/office/drawing/2014/main" id="{ABA65CF5-AD0C-F246-7A89-0C531F1BAFF6}"/>
              </a:ext>
            </a:extLst>
          </p:cNvPr>
          <p:cNvPicPr>
            <a:picLocks noChangeAspect="1"/>
          </p:cNvPicPr>
          <p:nvPr/>
        </p:nvPicPr>
        <p:blipFill>
          <a:blip r:embed="rId3"/>
          <a:srcRect l="11033" t="5698" r="27268" b="15565"/>
          <a:stretch>
            <a:fillRect/>
          </a:stretch>
        </p:blipFill>
        <p:spPr>
          <a:xfrm>
            <a:off x="9165004" y="996950"/>
            <a:ext cx="1973063" cy="1063250"/>
          </a:xfrm>
          <a:prstGeom prst="rect">
            <a:avLst/>
          </a:prstGeom>
          <a:ln w="28575">
            <a:solidFill>
              <a:srgbClr val="003057"/>
            </a:solidFill>
          </a:ln>
        </p:spPr>
      </p:pic>
      <p:sp>
        <p:nvSpPr>
          <p:cNvPr id="10" name="TextBox 9">
            <a:extLst>
              <a:ext uri="{FF2B5EF4-FFF2-40B4-BE49-F238E27FC236}">
                <a16:creationId xmlns:a16="http://schemas.microsoft.com/office/drawing/2014/main" id="{682E3A00-2D95-705C-BD5B-361FA36D6A82}"/>
              </a:ext>
            </a:extLst>
          </p:cNvPr>
          <p:cNvSpPr txBox="1"/>
          <p:nvPr/>
        </p:nvSpPr>
        <p:spPr>
          <a:xfrm>
            <a:off x="6007100" y="5628184"/>
            <a:ext cx="4864100" cy="369332"/>
          </a:xfrm>
          <a:prstGeom prst="rect">
            <a:avLst/>
          </a:prstGeom>
          <a:noFill/>
        </p:spPr>
        <p:txBody>
          <a:bodyPr wrap="square">
            <a:spAutoFit/>
          </a:bodyPr>
          <a:lstStyle/>
          <a:p>
            <a:r>
              <a:rPr lang="en-US" sz="900" i="1" dirty="0">
                <a:latin typeface="Montserrat" pitchFamily="2" charset="77"/>
              </a:rPr>
              <a:t>Health literacy rates by U.S. county, 2011–2013:</a:t>
            </a:r>
            <a:br>
              <a:rPr lang="en-US" sz="900" i="1" dirty="0">
                <a:latin typeface="Montserrat" pitchFamily="2" charset="77"/>
              </a:rPr>
            </a:br>
            <a:r>
              <a:rPr lang="en-US" sz="900" dirty="0">
                <a:solidFill>
                  <a:srgbClr val="00B050"/>
                </a:solidFill>
                <a:latin typeface="Montserrat" pitchFamily="2" charset="77"/>
              </a:rPr>
              <a:t>Quartile 4 (highest),</a:t>
            </a:r>
            <a:r>
              <a:rPr lang="en-US" sz="900" dirty="0">
                <a:latin typeface="Montserrat" pitchFamily="2" charset="77"/>
              </a:rPr>
              <a:t> </a:t>
            </a:r>
            <a:r>
              <a:rPr lang="en-US" sz="900" dirty="0">
                <a:solidFill>
                  <a:srgbClr val="92D050"/>
                </a:solidFill>
                <a:latin typeface="Montserrat" pitchFamily="2" charset="77"/>
              </a:rPr>
              <a:t>Quartile 3,</a:t>
            </a:r>
            <a:r>
              <a:rPr lang="en-US" sz="900" dirty="0">
                <a:latin typeface="Montserrat" pitchFamily="2" charset="77"/>
              </a:rPr>
              <a:t> </a:t>
            </a:r>
            <a:r>
              <a:rPr lang="en-US" sz="900" dirty="0">
                <a:solidFill>
                  <a:schemeClr val="accent2"/>
                </a:solidFill>
                <a:latin typeface="Montserrat" pitchFamily="2" charset="77"/>
              </a:rPr>
              <a:t>Quartile 2,</a:t>
            </a:r>
            <a:r>
              <a:rPr lang="en-US" sz="900" dirty="0">
                <a:latin typeface="Montserrat" pitchFamily="2" charset="77"/>
              </a:rPr>
              <a:t> </a:t>
            </a:r>
            <a:r>
              <a:rPr lang="en-US" sz="900" dirty="0">
                <a:solidFill>
                  <a:srgbClr val="C00000"/>
                </a:solidFill>
                <a:latin typeface="Montserrat" pitchFamily="2" charset="77"/>
              </a:rPr>
              <a:t>Quartile 1 (lowest)</a:t>
            </a:r>
          </a:p>
        </p:txBody>
      </p:sp>
      <p:sp>
        <p:nvSpPr>
          <p:cNvPr id="19" name="Title 18">
            <a:extLst>
              <a:ext uri="{FF2B5EF4-FFF2-40B4-BE49-F238E27FC236}">
                <a16:creationId xmlns:a16="http://schemas.microsoft.com/office/drawing/2014/main" id="{B6F1023E-8691-CAAD-B01C-E53BC41E3100}"/>
              </a:ext>
            </a:extLst>
          </p:cNvPr>
          <p:cNvSpPr>
            <a:spLocks noGrp="1"/>
          </p:cNvSpPr>
          <p:nvPr>
            <p:ph type="title"/>
          </p:nvPr>
        </p:nvSpPr>
        <p:spPr/>
        <p:txBody>
          <a:bodyPr/>
          <a:lstStyle/>
          <a:p>
            <a:r>
              <a:rPr lang="en-US" dirty="0"/>
              <a:t>Health literacy</a:t>
            </a:r>
          </a:p>
        </p:txBody>
      </p:sp>
      <p:sp>
        <p:nvSpPr>
          <p:cNvPr id="2" name="Footer Placeholder 4">
            <a:extLst>
              <a:ext uri="{FF2B5EF4-FFF2-40B4-BE49-F238E27FC236}">
                <a16:creationId xmlns:a16="http://schemas.microsoft.com/office/drawing/2014/main" id="{10EFC839-F29C-2DE6-3E34-EF3EBE32FE9B}"/>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1869065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2D142-A6E1-7E29-131A-662E0CF13E97}"/>
              </a:ext>
            </a:extLst>
          </p:cNvPr>
          <p:cNvSpPr>
            <a:spLocks noGrp="1"/>
          </p:cNvSpPr>
          <p:nvPr>
            <p:ph type="title"/>
          </p:nvPr>
        </p:nvSpPr>
        <p:spPr/>
        <p:txBody>
          <a:bodyPr/>
          <a:lstStyle/>
          <a:p>
            <a:r>
              <a:rPr lang="en-US" dirty="0"/>
              <a:t>Patient education = patient safety</a:t>
            </a:r>
          </a:p>
        </p:txBody>
      </p:sp>
      <p:sp>
        <p:nvSpPr>
          <p:cNvPr id="3" name="Content Placeholder 2">
            <a:extLst>
              <a:ext uri="{FF2B5EF4-FFF2-40B4-BE49-F238E27FC236}">
                <a16:creationId xmlns:a16="http://schemas.microsoft.com/office/drawing/2014/main" id="{3C6EAFBE-BFA4-CBED-42E7-86E55702F6E4}"/>
              </a:ext>
            </a:extLst>
          </p:cNvPr>
          <p:cNvSpPr>
            <a:spLocks noGrp="1"/>
          </p:cNvSpPr>
          <p:nvPr>
            <p:ph idx="1"/>
          </p:nvPr>
        </p:nvSpPr>
        <p:spPr/>
        <p:txBody>
          <a:bodyPr>
            <a:normAutofit/>
          </a:bodyPr>
          <a:lstStyle/>
          <a:p>
            <a:pPr marL="457200" indent="-457200">
              <a:lnSpc>
                <a:spcPct val="100000"/>
              </a:lnSpc>
              <a:buFont typeface="System Font Regular"/>
              <a:buChar char="+"/>
            </a:pPr>
            <a:r>
              <a:rPr lang="en-US" sz="2400" dirty="0"/>
              <a:t>Patient education is a patient safety intervention.</a:t>
            </a:r>
          </a:p>
          <a:p>
            <a:pPr marL="457200" indent="-457200">
              <a:lnSpc>
                <a:spcPct val="100000"/>
              </a:lnSpc>
              <a:buFont typeface="System Font Regular"/>
              <a:buChar char="+"/>
            </a:pPr>
            <a:r>
              <a:rPr lang="en-US" sz="2400" dirty="0"/>
              <a:t>Effective education helps patients:</a:t>
            </a:r>
          </a:p>
          <a:p>
            <a:pPr lvl="1">
              <a:lnSpc>
                <a:spcPct val="100000"/>
              </a:lnSpc>
            </a:pPr>
            <a:r>
              <a:rPr lang="en-US" sz="1800" dirty="0"/>
              <a:t>Share important health information </a:t>
            </a:r>
          </a:p>
          <a:p>
            <a:pPr lvl="1">
              <a:lnSpc>
                <a:spcPct val="100000"/>
              </a:lnSpc>
            </a:pPr>
            <a:r>
              <a:rPr lang="en-US" sz="1800" dirty="0"/>
              <a:t>Voice concerns and ask questions </a:t>
            </a:r>
          </a:p>
          <a:p>
            <a:pPr lvl="1">
              <a:lnSpc>
                <a:spcPct val="100000"/>
              </a:lnSpc>
            </a:pPr>
            <a:r>
              <a:rPr lang="en-US" sz="1800" dirty="0"/>
              <a:t>Understand expectations and instructions </a:t>
            </a:r>
          </a:p>
          <a:p>
            <a:pPr lvl="1">
              <a:lnSpc>
                <a:spcPct val="100000"/>
              </a:lnSpc>
            </a:pPr>
            <a:r>
              <a:rPr lang="en-US" sz="1800" dirty="0"/>
              <a:t>Participate in decisions about their care</a:t>
            </a:r>
          </a:p>
          <a:p>
            <a:pPr marL="457200" indent="-457200">
              <a:lnSpc>
                <a:spcPct val="100000"/>
              </a:lnSpc>
              <a:buFont typeface="System Font Regular"/>
              <a:buChar char="+"/>
            </a:pPr>
            <a:r>
              <a:rPr lang="en-US" sz="2400" dirty="0"/>
              <a:t>Clear understanding → better communication → </a:t>
            </a:r>
            <a:br>
              <a:rPr lang="en-US" sz="2400" dirty="0"/>
            </a:br>
            <a:r>
              <a:rPr lang="en-US" sz="2400" dirty="0"/>
              <a:t>improved preparation → safer anesthesia care</a:t>
            </a:r>
          </a:p>
        </p:txBody>
      </p:sp>
      <p:sp>
        <p:nvSpPr>
          <p:cNvPr id="4" name="Slide Number Placeholder 3">
            <a:extLst>
              <a:ext uri="{FF2B5EF4-FFF2-40B4-BE49-F238E27FC236}">
                <a16:creationId xmlns:a16="http://schemas.microsoft.com/office/drawing/2014/main" id="{359810D6-92D5-C2CF-E78A-8FBB85347D8E}"/>
              </a:ext>
            </a:extLst>
          </p:cNvPr>
          <p:cNvSpPr>
            <a:spLocks noGrp="1"/>
          </p:cNvSpPr>
          <p:nvPr>
            <p:ph type="sldNum" sz="quarter" idx="12"/>
          </p:nvPr>
        </p:nvSpPr>
        <p:spPr/>
        <p:txBody>
          <a:bodyPr/>
          <a:lstStyle/>
          <a:p>
            <a:fld id="{363DEB2A-C599-5C40-8942-6E54ED0A5E6F}" type="slidenum">
              <a:rPr lang="en-US" smtClean="0"/>
              <a:t>10</a:t>
            </a:fld>
            <a:endParaRPr lang="en-US"/>
          </a:p>
        </p:txBody>
      </p:sp>
      <p:sp>
        <p:nvSpPr>
          <p:cNvPr id="6" name="Footer Placeholder 4">
            <a:extLst>
              <a:ext uri="{FF2B5EF4-FFF2-40B4-BE49-F238E27FC236}">
                <a16:creationId xmlns:a16="http://schemas.microsoft.com/office/drawing/2014/main" id="{5E70E69E-625F-F802-1918-A67FA0B66C05}"/>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3791936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9343B-CAD9-C23B-6EFF-EDC516A2A5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B77B4C-69B9-3AC8-6C99-D983B2CCE997}"/>
              </a:ext>
            </a:extLst>
          </p:cNvPr>
          <p:cNvSpPr>
            <a:spLocks noGrp="1"/>
          </p:cNvSpPr>
          <p:nvPr>
            <p:ph type="title"/>
          </p:nvPr>
        </p:nvSpPr>
        <p:spPr/>
        <p:txBody>
          <a:bodyPr/>
          <a:lstStyle/>
          <a:p>
            <a:r>
              <a:rPr lang="en-US" dirty="0"/>
              <a:t>CRNA as educator &amp; advocate</a:t>
            </a:r>
          </a:p>
        </p:txBody>
      </p:sp>
      <p:sp>
        <p:nvSpPr>
          <p:cNvPr id="5" name="Content Placeholder 4">
            <a:extLst>
              <a:ext uri="{FF2B5EF4-FFF2-40B4-BE49-F238E27FC236}">
                <a16:creationId xmlns:a16="http://schemas.microsoft.com/office/drawing/2014/main" id="{8496C2C6-0D35-5DC1-4710-5D4FFB4D9E33}"/>
              </a:ext>
            </a:extLst>
          </p:cNvPr>
          <p:cNvSpPr>
            <a:spLocks noGrp="1"/>
          </p:cNvSpPr>
          <p:nvPr>
            <p:ph sz="half" idx="1"/>
          </p:nvPr>
        </p:nvSpPr>
        <p:spPr>
          <a:xfrm>
            <a:off x="838200" y="1825625"/>
            <a:ext cx="3574915" cy="4351338"/>
          </a:xfrm>
        </p:spPr>
        <p:txBody>
          <a:bodyPr>
            <a:normAutofit fontScale="92500" lnSpcReduction="20000"/>
          </a:bodyPr>
          <a:lstStyle/>
          <a:p>
            <a:pPr>
              <a:lnSpc>
                <a:spcPct val="120000"/>
              </a:lnSpc>
              <a:spcAft>
                <a:spcPts val="600"/>
              </a:spcAft>
            </a:pPr>
            <a:r>
              <a:rPr lang="en-US" sz="2200" dirty="0"/>
              <a:t>Before anesthesia</a:t>
            </a:r>
          </a:p>
          <a:p>
            <a:pPr marL="231775" indent="-231775">
              <a:lnSpc>
                <a:spcPct val="120000"/>
              </a:lnSpc>
              <a:buFont typeface="System Font Regular"/>
              <a:buChar char="+"/>
            </a:pPr>
            <a:r>
              <a:rPr lang="en-US" sz="2200" b="0" dirty="0"/>
              <a:t>Explain what to expect</a:t>
            </a:r>
          </a:p>
          <a:p>
            <a:pPr marL="231775" indent="-231775">
              <a:lnSpc>
                <a:spcPct val="120000"/>
              </a:lnSpc>
              <a:buFont typeface="System Font Regular"/>
              <a:buChar char="+"/>
            </a:pPr>
            <a:r>
              <a:rPr lang="en-US" sz="2200" b="0" dirty="0"/>
              <a:t>Address fears &amp; misconceptions</a:t>
            </a:r>
          </a:p>
          <a:p>
            <a:pPr marL="231775" indent="-231775">
              <a:lnSpc>
                <a:spcPct val="120000"/>
              </a:lnSpc>
              <a:buFont typeface="System Font Regular"/>
              <a:buChar char="+"/>
            </a:pPr>
            <a:r>
              <a:rPr lang="en-US" sz="2200" b="0" dirty="0"/>
              <a:t>Identify concerns</a:t>
            </a:r>
          </a:p>
          <a:p>
            <a:pPr marL="231775" indent="-231775">
              <a:lnSpc>
                <a:spcPct val="120000"/>
              </a:lnSpc>
              <a:buFont typeface="System Font Regular"/>
              <a:buChar char="+"/>
            </a:pPr>
            <a:r>
              <a:rPr lang="en-US" sz="2200" b="0" dirty="0"/>
              <a:t>Answer questions</a:t>
            </a:r>
          </a:p>
        </p:txBody>
      </p:sp>
      <p:sp>
        <p:nvSpPr>
          <p:cNvPr id="6" name="Content Placeholder 5">
            <a:extLst>
              <a:ext uri="{FF2B5EF4-FFF2-40B4-BE49-F238E27FC236}">
                <a16:creationId xmlns:a16="http://schemas.microsoft.com/office/drawing/2014/main" id="{9F4A65EF-B78C-95C4-EAA2-E68E545920D6}"/>
              </a:ext>
            </a:extLst>
          </p:cNvPr>
          <p:cNvSpPr>
            <a:spLocks noGrp="1"/>
          </p:cNvSpPr>
          <p:nvPr>
            <p:ph sz="half" idx="2"/>
          </p:nvPr>
        </p:nvSpPr>
        <p:spPr>
          <a:xfrm>
            <a:off x="4576864" y="1825625"/>
            <a:ext cx="3574915" cy="4351338"/>
          </a:xfrm>
        </p:spPr>
        <p:txBody>
          <a:bodyPr>
            <a:noAutofit/>
          </a:bodyPr>
          <a:lstStyle/>
          <a:p>
            <a:pPr>
              <a:lnSpc>
                <a:spcPct val="100000"/>
              </a:lnSpc>
              <a:spcAft>
                <a:spcPts val="600"/>
              </a:spcAft>
            </a:pPr>
            <a:r>
              <a:rPr lang="en-US" sz="2000" dirty="0"/>
              <a:t>During Anesthesia</a:t>
            </a:r>
          </a:p>
          <a:p>
            <a:pPr marL="231775" indent="-231775">
              <a:lnSpc>
                <a:spcPct val="100000"/>
              </a:lnSpc>
              <a:buFont typeface="System Font Regular"/>
              <a:buChar char="+"/>
            </a:pPr>
            <a:r>
              <a:rPr lang="en-US" sz="2000" b="0" dirty="0"/>
              <a:t>Presence</a:t>
            </a:r>
          </a:p>
          <a:p>
            <a:pPr marL="231775" indent="-231775">
              <a:lnSpc>
                <a:spcPct val="100000"/>
              </a:lnSpc>
              <a:buFont typeface="System Font Regular"/>
              <a:buChar char="+"/>
            </a:pPr>
            <a:r>
              <a:rPr lang="en-US" sz="2000" b="0" dirty="0"/>
              <a:t>Communication</a:t>
            </a:r>
          </a:p>
          <a:p>
            <a:pPr marL="231775" indent="-231775">
              <a:lnSpc>
                <a:spcPct val="100000"/>
              </a:lnSpc>
              <a:buFont typeface="System Font Regular"/>
              <a:buChar char="+"/>
            </a:pPr>
            <a:r>
              <a:rPr lang="en-US" sz="2000" b="0" dirty="0"/>
              <a:t>Reassurance</a:t>
            </a:r>
          </a:p>
          <a:p>
            <a:pPr marL="231775" indent="-231775">
              <a:lnSpc>
                <a:spcPct val="100000"/>
              </a:lnSpc>
              <a:buFont typeface="System Font Regular"/>
              <a:buChar char="+"/>
            </a:pPr>
            <a:r>
              <a:rPr lang="en-US" sz="2000" b="0" dirty="0"/>
              <a:t>Advocacy for patient safety</a:t>
            </a:r>
          </a:p>
        </p:txBody>
      </p:sp>
      <p:sp>
        <p:nvSpPr>
          <p:cNvPr id="4" name="Slide Number Placeholder 3">
            <a:extLst>
              <a:ext uri="{FF2B5EF4-FFF2-40B4-BE49-F238E27FC236}">
                <a16:creationId xmlns:a16="http://schemas.microsoft.com/office/drawing/2014/main" id="{824BF1C8-4BE8-28C4-9B13-7DB4C0E592C6}"/>
              </a:ext>
            </a:extLst>
          </p:cNvPr>
          <p:cNvSpPr>
            <a:spLocks noGrp="1"/>
          </p:cNvSpPr>
          <p:nvPr>
            <p:ph type="sldNum" sz="quarter" idx="12"/>
          </p:nvPr>
        </p:nvSpPr>
        <p:spPr/>
        <p:txBody>
          <a:bodyPr/>
          <a:lstStyle/>
          <a:p>
            <a:fld id="{363DEB2A-C599-5C40-8942-6E54ED0A5E6F}" type="slidenum">
              <a:rPr lang="en-US" smtClean="0"/>
              <a:t>11</a:t>
            </a:fld>
            <a:endParaRPr lang="en-US"/>
          </a:p>
        </p:txBody>
      </p:sp>
      <p:sp>
        <p:nvSpPr>
          <p:cNvPr id="7" name="Content Placeholder 4">
            <a:extLst>
              <a:ext uri="{FF2B5EF4-FFF2-40B4-BE49-F238E27FC236}">
                <a16:creationId xmlns:a16="http://schemas.microsoft.com/office/drawing/2014/main" id="{D359E3D3-130E-8E09-A9FE-88551173549F}"/>
              </a:ext>
            </a:extLst>
          </p:cNvPr>
          <p:cNvSpPr txBox="1">
            <a:spLocks/>
          </p:cNvSpPr>
          <p:nvPr/>
        </p:nvSpPr>
        <p:spPr>
          <a:xfrm>
            <a:off x="8315529" y="1847850"/>
            <a:ext cx="345913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System Font Regular"/>
              <a:buNone/>
              <a:defRPr sz="2800" kern="1200">
                <a:solidFill>
                  <a:schemeClr val="accent1"/>
                </a:solidFill>
                <a:latin typeface="Gotham Medium" panose="02000604030000020004" pitchFamily="2" charset="0"/>
                <a:ea typeface="+mn-ea"/>
                <a:cs typeface="+mn-cs"/>
              </a:defRPr>
            </a:lvl1pPr>
            <a:lvl2pPr marL="800100" indent="-342900" algn="l" defTabSz="914400" rtl="0" eaLnBrk="1" latinLnBrk="0" hangingPunct="1">
              <a:lnSpc>
                <a:spcPct val="90000"/>
              </a:lnSpc>
              <a:spcBef>
                <a:spcPts val="500"/>
              </a:spcBef>
              <a:buFont typeface="System Font Regular"/>
              <a:buChar char="+"/>
              <a:defRPr sz="2400" b="0" i="0" kern="1200">
                <a:solidFill>
                  <a:schemeClr val="accent1"/>
                </a:solidFill>
                <a:latin typeface="Gotham Book" panose="02000604040000020004" pitchFamily="2" charset="0"/>
                <a:ea typeface="+mn-ea"/>
                <a:cs typeface="+mn-cs"/>
              </a:defRPr>
            </a:lvl2pPr>
            <a:lvl3pPr marL="1257300" indent="-342900" algn="l" defTabSz="914400" rtl="0" eaLnBrk="1" latinLnBrk="0" hangingPunct="1">
              <a:lnSpc>
                <a:spcPct val="90000"/>
              </a:lnSpc>
              <a:spcBef>
                <a:spcPts val="500"/>
              </a:spcBef>
              <a:buFont typeface="System Font Regular"/>
              <a:buChar char="+"/>
              <a:defRPr sz="2000" b="0" i="0" kern="1200">
                <a:solidFill>
                  <a:schemeClr val="accent1"/>
                </a:solidFill>
                <a:latin typeface="Gotham Book" panose="02000604040000020004" pitchFamily="2" charset="0"/>
                <a:ea typeface="+mn-ea"/>
                <a:cs typeface="+mn-cs"/>
              </a:defRPr>
            </a:lvl3pPr>
            <a:lvl4pPr marL="1657350" indent="-285750" algn="l" defTabSz="914400" rtl="0" eaLnBrk="1" latinLnBrk="0" hangingPunct="1">
              <a:lnSpc>
                <a:spcPct val="90000"/>
              </a:lnSpc>
              <a:spcBef>
                <a:spcPts val="500"/>
              </a:spcBef>
              <a:buFont typeface="System Font Regular"/>
              <a:buChar char="+"/>
              <a:defRPr sz="1800" b="0" i="0" kern="1200">
                <a:solidFill>
                  <a:schemeClr val="accent1"/>
                </a:solidFill>
                <a:latin typeface="Gotham Book" panose="02000604040000020004" pitchFamily="2" charset="0"/>
                <a:ea typeface="+mn-ea"/>
                <a:cs typeface="+mn-cs"/>
              </a:defRPr>
            </a:lvl4pPr>
            <a:lvl5pPr marL="2114550" indent="-285750" algn="l" defTabSz="914400" rtl="0" eaLnBrk="1" latinLnBrk="0" hangingPunct="1">
              <a:lnSpc>
                <a:spcPct val="90000"/>
              </a:lnSpc>
              <a:spcBef>
                <a:spcPts val="500"/>
              </a:spcBef>
              <a:buFont typeface="System Font Regular"/>
              <a:buChar char="+"/>
              <a:defRPr sz="1800" b="0" i="0" kern="1200">
                <a:solidFill>
                  <a:schemeClr val="accent1"/>
                </a:solidFill>
                <a:latin typeface="Gotham Book" panose="0200060404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pPr>
            <a:r>
              <a:rPr lang="en-US" sz="2000" b="1" dirty="0">
                <a:latin typeface="Arial" panose="020B0604020202020204" pitchFamily="34" charset="0"/>
                <a:cs typeface="Arial" panose="020B0604020202020204" pitchFamily="34" charset="0"/>
              </a:rPr>
              <a:t>After Anesthesia</a:t>
            </a:r>
          </a:p>
          <a:p>
            <a:pPr marL="231775" indent="-231775">
              <a:lnSpc>
                <a:spcPct val="100000"/>
              </a:lnSpc>
              <a:buFont typeface="System Font Regular"/>
              <a:buChar char="+"/>
            </a:pPr>
            <a:r>
              <a:rPr lang="en-US" sz="2000" dirty="0">
                <a:latin typeface="Arial" panose="020B0604020202020204" pitchFamily="34" charset="0"/>
                <a:cs typeface="Arial" panose="020B0604020202020204" pitchFamily="34" charset="0"/>
              </a:rPr>
              <a:t>Reinforce understanding</a:t>
            </a:r>
          </a:p>
          <a:p>
            <a:pPr marL="231775" indent="-231775">
              <a:lnSpc>
                <a:spcPct val="100000"/>
              </a:lnSpc>
              <a:buFont typeface="System Font Regular"/>
              <a:buChar char="+"/>
            </a:pPr>
            <a:r>
              <a:rPr lang="en-US" sz="2000" dirty="0">
                <a:latin typeface="Arial" panose="020B0604020202020204" pitchFamily="34" charset="0"/>
                <a:cs typeface="Arial" panose="020B0604020202020204" pitchFamily="34" charset="0"/>
              </a:rPr>
              <a:t>Help process the experience</a:t>
            </a:r>
          </a:p>
          <a:p>
            <a:pPr marL="231775" indent="-231775">
              <a:lnSpc>
                <a:spcPct val="100000"/>
              </a:lnSpc>
              <a:buFont typeface="System Font Regular"/>
              <a:buChar char="+"/>
            </a:pPr>
            <a:r>
              <a:rPr lang="en-US" sz="2000" dirty="0">
                <a:latin typeface="Arial" panose="020B0604020202020204" pitchFamily="34" charset="0"/>
                <a:cs typeface="Arial" panose="020B0604020202020204" pitchFamily="34" charset="0"/>
              </a:rPr>
              <a:t>Answer questions</a:t>
            </a:r>
          </a:p>
          <a:p>
            <a:pPr marL="231775" indent="-231775">
              <a:lnSpc>
                <a:spcPct val="100000"/>
              </a:lnSpc>
              <a:buFont typeface="System Font Regular"/>
              <a:buChar char="+"/>
            </a:pPr>
            <a:r>
              <a:rPr lang="en-US" sz="2000" dirty="0">
                <a:latin typeface="Arial" panose="020B0604020202020204" pitchFamily="34" charset="0"/>
                <a:cs typeface="Arial" panose="020B0604020202020204" pitchFamily="34" charset="0"/>
              </a:rPr>
              <a:t>Support recovery expectations</a:t>
            </a:r>
          </a:p>
          <a:p>
            <a:pPr>
              <a:lnSpc>
                <a:spcPct val="120000"/>
              </a:lnSpc>
            </a:pPr>
            <a:endParaRPr lang="en-US" sz="2000" dirty="0">
              <a:latin typeface="Arial" panose="020B0604020202020204" pitchFamily="34" charset="0"/>
              <a:cs typeface="Arial" panose="020B0604020202020204" pitchFamily="34" charset="0"/>
            </a:endParaRPr>
          </a:p>
        </p:txBody>
      </p:sp>
      <p:sp>
        <p:nvSpPr>
          <p:cNvPr id="8" name="Footer Placeholder 4">
            <a:extLst>
              <a:ext uri="{FF2B5EF4-FFF2-40B4-BE49-F238E27FC236}">
                <a16:creationId xmlns:a16="http://schemas.microsoft.com/office/drawing/2014/main" id="{D1E5EAA1-D80F-450A-2DD1-FFB126444D06}"/>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299243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728F4-5135-40D9-DCDD-B46F396ABEC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1FDEEE4-8771-D55F-7B32-5A6DBD708967}"/>
              </a:ext>
            </a:extLst>
          </p:cNvPr>
          <p:cNvPicPr>
            <a:picLocks noGrp="1" noRot="1" noChangeAspect="1" noMove="1" noResize="1" noEditPoints="1" noAdjustHandles="1" noChangeArrowheads="1" noChangeShapeType="1" noCrop="1"/>
          </p:cNvPicPr>
          <p:nvPr/>
        </p:nvPicPr>
        <p:blipFill>
          <a:blip r:embed="rId2"/>
          <a:srcRect t="2200"/>
          <a:stretch>
            <a:fillRect/>
          </a:stretch>
        </p:blipFill>
        <p:spPr>
          <a:xfrm>
            <a:off x="0" y="0"/>
            <a:ext cx="12192000" cy="6272936"/>
          </a:xfrm>
          <a:prstGeom prst="rect">
            <a:avLst/>
          </a:prstGeom>
        </p:spPr>
      </p:pic>
      <p:sp>
        <p:nvSpPr>
          <p:cNvPr id="3" name="Text Placeholder 2">
            <a:extLst>
              <a:ext uri="{FF2B5EF4-FFF2-40B4-BE49-F238E27FC236}">
                <a16:creationId xmlns:a16="http://schemas.microsoft.com/office/drawing/2014/main" id="{0062137C-3783-E0AF-5C42-A30EC33793AC}"/>
              </a:ext>
            </a:extLst>
          </p:cNvPr>
          <p:cNvSpPr>
            <a:spLocks noGrp="1"/>
          </p:cNvSpPr>
          <p:nvPr>
            <p:ph type="body" idx="1"/>
          </p:nvPr>
        </p:nvSpPr>
        <p:spPr>
          <a:xfrm>
            <a:off x="1218650" y="1294430"/>
            <a:ext cx="9754700" cy="3684075"/>
          </a:xfrm>
        </p:spPr>
        <p:txBody>
          <a:bodyPr anchor="ctr">
            <a:normAutofit/>
          </a:bodyPr>
          <a:lstStyle/>
          <a:p>
            <a:pPr algn="ctr"/>
            <a:r>
              <a:rPr lang="en-US" sz="4000" b="0" dirty="0"/>
              <a:t>Communication is more than a soft skill; it’s an essential part of anesthesia care. Every patient interaction is an opportunity to </a:t>
            </a:r>
            <a:r>
              <a:rPr lang="en-US" sz="4000" dirty="0"/>
              <a:t>build trus</a:t>
            </a:r>
            <a:r>
              <a:rPr lang="en-US" sz="4000" b="0" dirty="0"/>
              <a:t>t and </a:t>
            </a:r>
            <a:r>
              <a:rPr lang="en-US" sz="4000" dirty="0"/>
              <a:t>promote safety</a:t>
            </a:r>
            <a:r>
              <a:rPr lang="en-US" sz="4000" b="0" dirty="0"/>
              <a:t>.</a:t>
            </a:r>
          </a:p>
        </p:txBody>
      </p:sp>
      <p:sp>
        <p:nvSpPr>
          <p:cNvPr id="4" name="Slide Number Placeholder 3">
            <a:extLst>
              <a:ext uri="{FF2B5EF4-FFF2-40B4-BE49-F238E27FC236}">
                <a16:creationId xmlns:a16="http://schemas.microsoft.com/office/drawing/2014/main" id="{F28A3C9B-E4BB-B137-6FD9-A5EFC4A07AE1}"/>
              </a:ext>
            </a:extLst>
          </p:cNvPr>
          <p:cNvSpPr>
            <a:spLocks noGrp="1"/>
          </p:cNvSpPr>
          <p:nvPr>
            <p:ph type="sldNum" sz="quarter" idx="12"/>
          </p:nvPr>
        </p:nvSpPr>
        <p:spPr/>
        <p:txBody>
          <a:bodyPr/>
          <a:lstStyle/>
          <a:p>
            <a:fld id="{363DEB2A-C599-5C40-8942-6E54ED0A5E6F}" type="slidenum">
              <a:rPr lang="en-US" smtClean="0"/>
              <a:t>12</a:t>
            </a:fld>
            <a:endParaRPr lang="en-US"/>
          </a:p>
        </p:txBody>
      </p:sp>
      <p:sp>
        <p:nvSpPr>
          <p:cNvPr id="2" name="Footer Placeholder 4">
            <a:extLst>
              <a:ext uri="{FF2B5EF4-FFF2-40B4-BE49-F238E27FC236}">
                <a16:creationId xmlns:a16="http://schemas.microsoft.com/office/drawing/2014/main" id="{7FD3EA37-07A6-4E98-ECB8-1826C5EB78D9}"/>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1183436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15EF1-3488-DA34-B66C-EAE0D5313D6F}"/>
              </a:ext>
            </a:extLst>
          </p:cNvPr>
          <p:cNvSpPr>
            <a:spLocks noGrp="1"/>
          </p:cNvSpPr>
          <p:nvPr>
            <p:ph type="title"/>
          </p:nvPr>
        </p:nvSpPr>
        <p:spPr/>
        <p:txBody>
          <a:bodyPr/>
          <a:lstStyle/>
          <a:p>
            <a:r>
              <a:rPr lang="en-US" dirty="0"/>
              <a:t>Communication strategies</a:t>
            </a:r>
          </a:p>
        </p:txBody>
      </p:sp>
      <p:sp>
        <p:nvSpPr>
          <p:cNvPr id="3" name="Content Placeholder 2">
            <a:extLst>
              <a:ext uri="{FF2B5EF4-FFF2-40B4-BE49-F238E27FC236}">
                <a16:creationId xmlns:a16="http://schemas.microsoft.com/office/drawing/2014/main" id="{F7597F9A-9863-4B84-57A1-A6CCF1900A61}"/>
              </a:ext>
            </a:extLst>
          </p:cNvPr>
          <p:cNvSpPr>
            <a:spLocks noGrp="1"/>
          </p:cNvSpPr>
          <p:nvPr>
            <p:ph sz="half" idx="1"/>
          </p:nvPr>
        </p:nvSpPr>
        <p:spPr/>
        <p:txBody>
          <a:bodyPr/>
          <a:lstStyle/>
          <a:p>
            <a:pPr>
              <a:lnSpc>
                <a:spcPct val="100000"/>
              </a:lnSpc>
            </a:pPr>
            <a:r>
              <a:rPr lang="en-US" sz="1800" b="1" spc="300" dirty="0"/>
              <a:t>ASK</a:t>
            </a:r>
          </a:p>
          <a:p>
            <a:pPr>
              <a:lnSpc>
                <a:spcPct val="100000"/>
              </a:lnSpc>
            </a:pPr>
            <a:r>
              <a:rPr lang="en-US" sz="1600" i="1" dirty="0"/>
              <a:t>Understand patient’s perspective</a:t>
            </a:r>
          </a:p>
          <a:p>
            <a:pPr marL="468630" indent="-285750">
              <a:lnSpc>
                <a:spcPct val="100000"/>
              </a:lnSpc>
              <a:buFont typeface="System Font Regular"/>
              <a:buChar char="+"/>
            </a:pPr>
            <a:r>
              <a:rPr lang="en-US" sz="1600" b="0" dirty="0"/>
              <a:t>What do you already know about anesthesia? </a:t>
            </a:r>
          </a:p>
          <a:p>
            <a:pPr marL="468630" indent="-285750">
              <a:lnSpc>
                <a:spcPct val="100000"/>
              </a:lnSpc>
              <a:buFont typeface="System Font Regular"/>
              <a:buChar char="+"/>
            </a:pPr>
            <a:r>
              <a:rPr lang="en-US" sz="1600" b="0" dirty="0"/>
              <a:t>What questions or concerns do you have? </a:t>
            </a:r>
          </a:p>
          <a:p>
            <a:pPr marL="468630" indent="-285750">
              <a:lnSpc>
                <a:spcPct val="100000"/>
              </a:lnSpc>
              <a:buFont typeface="System Font Regular"/>
              <a:buChar char="+"/>
            </a:pPr>
            <a:r>
              <a:rPr lang="en-US" sz="1600" b="0" dirty="0"/>
              <a:t>What worries you most?</a:t>
            </a:r>
            <a:endParaRPr lang="en-US" sz="1800" b="0" spc="300" dirty="0"/>
          </a:p>
          <a:p>
            <a:pPr>
              <a:lnSpc>
                <a:spcPct val="100000"/>
              </a:lnSpc>
              <a:spcBef>
                <a:spcPts val="2800"/>
              </a:spcBef>
            </a:pPr>
            <a:r>
              <a:rPr lang="en-US" sz="1800" b="1" spc="300" dirty="0"/>
              <a:t>CONFIRM</a:t>
            </a:r>
          </a:p>
          <a:p>
            <a:pPr>
              <a:lnSpc>
                <a:spcPct val="100000"/>
              </a:lnSpc>
            </a:pPr>
            <a:r>
              <a:rPr lang="en-US" sz="1600" i="1" dirty="0"/>
              <a:t>Ensure understanding</a:t>
            </a:r>
          </a:p>
          <a:p>
            <a:pPr marL="468630" indent="-285750">
              <a:lnSpc>
                <a:spcPct val="100000"/>
              </a:lnSpc>
              <a:buFont typeface="System Font Regular"/>
              <a:buChar char="+"/>
            </a:pPr>
            <a:r>
              <a:rPr lang="en-US" sz="1600" b="0" dirty="0"/>
              <a:t>Normalize and encourage questions</a:t>
            </a:r>
          </a:p>
          <a:p>
            <a:pPr marL="468630" indent="-285750">
              <a:lnSpc>
                <a:spcPct val="100000"/>
              </a:lnSpc>
              <a:buFont typeface="System Font Regular"/>
              <a:buChar char="+"/>
            </a:pPr>
            <a:r>
              <a:rPr lang="en-US" sz="1600" b="0" dirty="0"/>
              <a:t>Use teach-back method</a:t>
            </a:r>
          </a:p>
          <a:p>
            <a:pPr marL="468630" indent="-285750">
              <a:lnSpc>
                <a:spcPct val="100000"/>
              </a:lnSpc>
              <a:buFont typeface="System Font Regular"/>
              <a:buChar char="+"/>
            </a:pPr>
            <a:r>
              <a:rPr lang="en-US" sz="1600" b="0" dirty="0"/>
              <a:t>Clarify misunderstandings</a:t>
            </a:r>
          </a:p>
        </p:txBody>
      </p:sp>
      <p:sp>
        <p:nvSpPr>
          <p:cNvPr id="4" name="Content Placeholder 3">
            <a:extLst>
              <a:ext uri="{FF2B5EF4-FFF2-40B4-BE49-F238E27FC236}">
                <a16:creationId xmlns:a16="http://schemas.microsoft.com/office/drawing/2014/main" id="{0EB39C37-AA92-6A8F-E509-9501D6251DEB}"/>
              </a:ext>
            </a:extLst>
          </p:cNvPr>
          <p:cNvSpPr>
            <a:spLocks noGrp="1"/>
          </p:cNvSpPr>
          <p:nvPr>
            <p:ph sz="half" idx="2"/>
          </p:nvPr>
        </p:nvSpPr>
        <p:spPr/>
        <p:txBody>
          <a:bodyPr/>
          <a:lstStyle/>
          <a:p>
            <a:pPr>
              <a:lnSpc>
                <a:spcPct val="100000"/>
              </a:lnSpc>
              <a:defRPr/>
            </a:pPr>
            <a:r>
              <a:rPr lang="en-US" sz="1800" b="1" spc="300" dirty="0"/>
              <a:t>EXPLAIN</a:t>
            </a:r>
            <a:endParaRPr kumimoji="0" lang="en-US" sz="1800" b="0" i="0" u="none" strike="noStrike" kern="1200" cap="none" spc="0" normalizeH="0" baseline="0" noProof="0" dirty="0">
              <a:ln>
                <a:noFill/>
              </a:ln>
              <a:solidFill>
                <a:srgbClr val="003057"/>
              </a:solidFill>
              <a:effectLst/>
              <a:uLnTx/>
              <a:uFillTx/>
            </a:endParaRPr>
          </a:p>
          <a:p>
            <a:pPr marL="0" marR="0" lvl="0" indent="0" algn="l" defTabSz="914400" rtl="0" eaLnBrk="1" fontAlgn="auto" latinLnBrk="0" hangingPunct="1">
              <a:lnSpc>
                <a:spcPct val="100000"/>
              </a:lnSpc>
              <a:spcBef>
                <a:spcPts val="1000"/>
              </a:spcBef>
              <a:spcAft>
                <a:spcPts val="0"/>
              </a:spcAft>
              <a:buClrTx/>
              <a:buSzTx/>
              <a:buFont typeface="System Font Regular"/>
              <a:buNone/>
              <a:tabLst/>
              <a:defRPr/>
            </a:pPr>
            <a:r>
              <a:rPr kumimoji="0" lang="en-US" sz="1600" i="1" u="none" strike="noStrike" kern="1200" cap="none" spc="0" normalizeH="0" baseline="0" noProof="0" dirty="0">
                <a:ln>
                  <a:noFill/>
                </a:ln>
                <a:solidFill>
                  <a:srgbClr val="003057"/>
                </a:solidFill>
                <a:effectLst/>
                <a:uLnTx/>
                <a:uFillTx/>
              </a:rPr>
              <a:t>Help improve understanding</a:t>
            </a:r>
          </a:p>
          <a:p>
            <a:pPr marL="468630" marR="0" lvl="0" indent="-285750" algn="l" defTabSz="914400" rtl="0" eaLnBrk="1" fontAlgn="auto" latinLnBrk="0" hangingPunct="1">
              <a:lnSpc>
                <a:spcPct val="100000"/>
              </a:lnSpc>
              <a:spcBef>
                <a:spcPts val="1000"/>
              </a:spcBef>
              <a:spcAft>
                <a:spcPts val="0"/>
              </a:spcAft>
              <a:buClrTx/>
              <a:buSzTx/>
              <a:buFont typeface="System Font Regular"/>
              <a:buChar char="+"/>
              <a:tabLst/>
              <a:defRPr/>
            </a:pPr>
            <a:r>
              <a:rPr kumimoji="0" lang="en-US" sz="1600" b="0" i="0" u="none" strike="noStrike" kern="1200" cap="none" spc="0" normalizeH="0" baseline="0" noProof="0" dirty="0">
                <a:ln>
                  <a:noFill/>
                </a:ln>
                <a:solidFill>
                  <a:srgbClr val="003057"/>
                </a:solidFill>
                <a:effectLst/>
                <a:uLnTx/>
                <a:uFillTx/>
              </a:rPr>
              <a:t>Use plain language instead of medical jargon</a:t>
            </a:r>
          </a:p>
          <a:p>
            <a:pPr marL="468630" marR="0" lvl="0" indent="-285750" algn="l" defTabSz="914400" rtl="0" eaLnBrk="1" fontAlgn="auto" latinLnBrk="0" hangingPunct="1">
              <a:lnSpc>
                <a:spcPct val="100000"/>
              </a:lnSpc>
              <a:spcBef>
                <a:spcPts val="1000"/>
              </a:spcBef>
              <a:spcAft>
                <a:spcPts val="0"/>
              </a:spcAft>
              <a:buClrTx/>
              <a:buSzTx/>
              <a:buFont typeface="System Font Regular"/>
              <a:buChar char="+"/>
              <a:tabLst/>
              <a:defRPr/>
            </a:pPr>
            <a:r>
              <a:rPr lang="en-US" sz="1600" b="0" dirty="0">
                <a:solidFill>
                  <a:srgbClr val="003057"/>
                </a:solidFill>
              </a:rPr>
              <a:t>Connect information to the patient’s situation</a:t>
            </a:r>
          </a:p>
          <a:p>
            <a:pPr marL="468630" marR="0" lvl="0" indent="-285750" algn="l" defTabSz="914400" rtl="0" eaLnBrk="1" fontAlgn="auto" latinLnBrk="0" hangingPunct="1">
              <a:lnSpc>
                <a:spcPct val="100000"/>
              </a:lnSpc>
              <a:spcBef>
                <a:spcPts val="1000"/>
              </a:spcBef>
              <a:spcAft>
                <a:spcPts val="0"/>
              </a:spcAft>
              <a:buClrTx/>
              <a:buSzTx/>
              <a:buFont typeface="System Font Regular"/>
              <a:buChar char="+"/>
              <a:tabLst/>
              <a:defRPr/>
            </a:pPr>
            <a:r>
              <a:rPr kumimoji="0" lang="en-US" sz="1600" b="0" i="0" u="none" strike="noStrike" kern="1200" cap="none" spc="0" normalizeH="0" baseline="0" noProof="0" dirty="0">
                <a:ln>
                  <a:noFill/>
                </a:ln>
                <a:solidFill>
                  <a:srgbClr val="003057"/>
                </a:solidFill>
                <a:effectLst/>
                <a:uLnTx/>
                <a:uFillTx/>
              </a:rPr>
              <a:t>Address common questions proactively</a:t>
            </a:r>
          </a:p>
          <a:p>
            <a:pPr>
              <a:lnSpc>
                <a:spcPct val="100000"/>
              </a:lnSpc>
              <a:spcBef>
                <a:spcPts val="2800"/>
              </a:spcBef>
              <a:defRPr/>
            </a:pPr>
            <a:r>
              <a:rPr lang="en-US" sz="1800" b="1" spc="300" dirty="0"/>
              <a:t>REINFORCE</a:t>
            </a:r>
            <a:endParaRPr kumimoji="0" lang="en-US" sz="1800" b="0" i="0" u="none" strike="noStrike" kern="1200" cap="none" spc="0" normalizeH="0" baseline="0" noProof="0" dirty="0">
              <a:ln>
                <a:noFill/>
              </a:ln>
              <a:solidFill>
                <a:srgbClr val="003057"/>
              </a:solidFill>
              <a:effectLst/>
              <a:uLnTx/>
              <a:uFillTx/>
            </a:endParaRPr>
          </a:p>
          <a:p>
            <a:pPr marL="0" marR="0" lvl="0" indent="0" algn="l" defTabSz="914400" rtl="0" eaLnBrk="1" fontAlgn="auto" latinLnBrk="0" hangingPunct="1">
              <a:lnSpc>
                <a:spcPct val="100000"/>
              </a:lnSpc>
              <a:spcBef>
                <a:spcPts val="1000"/>
              </a:spcBef>
              <a:spcAft>
                <a:spcPts val="0"/>
              </a:spcAft>
              <a:buClrTx/>
              <a:buSzTx/>
              <a:buFont typeface="System Font Regular"/>
              <a:buNone/>
              <a:tabLst/>
              <a:defRPr/>
            </a:pPr>
            <a:r>
              <a:rPr kumimoji="0" lang="en-US" sz="1600" i="1" u="none" strike="noStrike" kern="1200" cap="none" spc="0" normalizeH="0" baseline="0" noProof="0" dirty="0">
                <a:ln>
                  <a:noFill/>
                </a:ln>
                <a:solidFill>
                  <a:srgbClr val="003057"/>
                </a:solidFill>
                <a:effectLst/>
                <a:uLnTx/>
                <a:uFillTx/>
              </a:rPr>
              <a:t>Extend the conversation</a:t>
            </a:r>
          </a:p>
          <a:p>
            <a:pPr marL="468630" marR="0" lvl="0" indent="-285750" algn="l" defTabSz="914400" rtl="0" eaLnBrk="1" fontAlgn="auto" latinLnBrk="0" hangingPunct="1">
              <a:lnSpc>
                <a:spcPct val="100000"/>
              </a:lnSpc>
              <a:spcBef>
                <a:spcPts val="1000"/>
              </a:spcBef>
              <a:spcAft>
                <a:spcPts val="0"/>
              </a:spcAft>
              <a:buClrTx/>
              <a:buSzTx/>
              <a:buFont typeface="System Font Regular"/>
              <a:buChar char="+"/>
              <a:tabLst/>
              <a:defRPr/>
            </a:pPr>
            <a:r>
              <a:rPr kumimoji="0" lang="en-US" sz="1600" b="0" i="0" u="none" strike="noStrike" kern="1200" cap="none" spc="0" normalizeH="0" baseline="0" noProof="0" dirty="0">
                <a:ln>
                  <a:noFill/>
                </a:ln>
                <a:solidFill>
                  <a:srgbClr val="003057"/>
                </a:solidFill>
                <a:effectLst/>
                <a:uLnTx/>
                <a:uFillTx/>
              </a:rPr>
              <a:t>Provide trusted resources</a:t>
            </a:r>
          </a:p>
          <a:p>
            <a:pPr marL="468630" marR="0" lvl="0" indent="-285750" algn="l" defTabSz="914400" rtl="0" eaLnBrk="1" fontAlgn="auto" latinLnBrk="0" hangingPunct="1">
              <a:lnSpc>
                <a:spcPct val="100000"/>
              </a:lnSpc>
              <a:spcBef>
                <a:spcPts val="1000"/>
              </a:spcBef>
              <a:spcAft>
                <a:spcPts val="0"/>
              </a:spcAft>
              <a:buClrTx/>
              <a:buSzTx/>
              <a:buFont typeface="System Font Regular"/>
              <a:buChar char="+"/>
              <a:tabLst/>
              <a:defRPr/>
            </a:pPr>
            <a:r>
              <a:rPr lang="en-US" sz="1600" b="0" dirty="0">
                <a:solidFill>
                  <a:srgbClr val="003057"/>
                </a:solidFill>
              </a:rPr>
              <a:t>Encourage ongoing learning</a:t>
            </a:r>
            <a:endParaRPr kumimoji="0" lang="en-US" sz="1600" b="0" i="0" u="none" strike="noStrike" kern="1200" cap="none" spc="0" normalizeH="0" baseline="0" noProof="0" dirty="0">
              <a:ln>
                <a:noFill/>
              </a:ln>
              <a:solidFill>
                <a:srgbClr val="003057"/>
              </a:solidFill>
              <a:effectLst/>
              <a:uLnTx/>
              <a:uFillTx/>
            </a:endParaRPr>
          </a:p>
          <a:p>
            <a:pPr>
              <a:lnSpc>
                <a:spcPct val="100000"/>
              </a:lnSpc>
            </a:pPr>
            <a:endParaRPr lang="en-US" dirty="0"/>
          </a:p>
        </p:txBody>
      </p:sp>
      <p:sp>
        <p:nvSpPr>
          <p:cNvPr id="5" name="Slide Number Placeholder 4">
            <a:extLst>
              <a:ext uri="{FF2B5EF4-FFF2-40B4-BE49-F238E27FC236}">
                <a16:creationId xmlns:a16="http://schemas.microsoft.com/office/drawing/2014/main" id="{3210D74F-17C8-184A-94ED-F2A465E00326}"/>
              </a:ext>
            </a:extLst>
          </p:cNvPr>
          <p:cNvSpPr>
            <a:spLocks noGrp="1"/>
          </p:cNvSpPr>
          <p:nvPr>
            <p:ph type="sldNum" sz="quarter" idx="12"/>
          </p:nvPr>
        </p:nvSpPr>
        <p:spPr/>
        <p:txBody>
          <a:bodyPr/>
          <a:lstStyle/>
          <a:p>
            <a:fld id="{363DEB2A-C599-5C40-8942-6E54ED0A5E6F}" type="slidenum">
              <a:rPr lang="en-US" smtClean="0"/>
              <a:t>13</a:t>
            </a:fld>
            <a:endParaRPr lang="en-US" dirty="0"/>
          </a:p>
        </p:txBody>
      </p:sp>
      <p:sp>
        <p:nvSpPr>
          <p:cNvPr id="7" name="Footer Placeholder 4">
            <a:extLst>
              <a:ext uri="{FF2B5EF4-FFF2-40B4-BE49-F238E27FC236}">
                <a16:creationId xmlns:a16="http://schemas.microsoft.com/office/drawing/2014/main" id="{2B325C54-C1A6-6CF9-91C4-3002165E9B55}"/>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1460425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4A264-7A52-8B8A-19AB-9E7A06598224}"/>
              </a:ext>
            </a:extLst>
          </p:cNvPr>
          <p:cNvSpPr>
            <a:spLocks noGrp="1"/>
          </p:cNvSpPr>
          <p:nvPr>
            <p:ph type="title"/>
          </p:nvPr>
        </p:nvSpPr>
        <p:spPr/>
        <p:txBody>
          <a:bodyPr/>
          <a:lstStyle/>
          <a:p>
            <a:r>
              <a:rPr lang="en-US" dirty="0"/>
              <a:t>Communication approach</a:t>
            </a:r>
          </a:p>
        </p:txBody>
      </p:sp>
      <p:sp>
        <p:nvSpPr>
          <p:cNvPr id="3" name="Content Placeholder 2">
            <a:extLst>
              <a:ext uri="{FF2B5EF4-FFF2-40B4-BE49-F238E27FC236}">
                <a16:creationId xmlns:a16="http://schemas.microsoft.com/office/drawing/2014/main" id="{049828CE-6432-18FA-380E-1C8673C37428}"/>
              </a:ext>
            </a:extLst>
          </p:cNvPr>
          <p:cNvSpPr>
            <a:spLocks noGrp="1"/>
          </p:cNvSpPr>
          <p:nvPr>
            <p:ph sz="half" idx="1"/>
          </p:nvPr>
        </p:nvSpPr>
        <p:spPr/>
        <p:txBody>
          <a:bodyPr/>
          <a:lstStyle/>
          <a:p>
            <a:pPr>
              <a:lnSpc>
                <a:spcPct val="100000"/>
              </a:lnSpc>
            </a:pPr>
            <a:r>
              <a:rPr lang="en-US" dirty="0"/>
              <a:t>What to avoid</a:t>
            </a:r>
          </a:p>
          <a:p>
            <a:pPr marL="457200" indent="-457200">
              <a:lnSpc>
                <a:spcPct val="100000"/>
              </a:lnSpc>
              <a:buFont typeface="System Font Regular"/>
              <a:buChar char="+"/>
            </a:pPr>
            <a:r>
              <a:rPr lang="en-US" sz="1800" b="0" dirty="0"/>
              <a:t>Dismissing concerns (“Don’t worry, this is routine”)</a:t>
            </a:r>
          </a:p>
          <a:p>
            <a:pPr marL="457200" indent="-457200">
              <a:lnSpc>
                <a:spcPct val="100000"/>
              </a:lnSpc>
              <a:buFont typeface="System Font Regular"/>
              <a:buChar char="+"/>
            </a:pPr>
            <a:r>
              <a:rPr lang="en-US" sz="1800" b="0" dirty="0"/>
              <a:t>Assuming patients understand the anesthesia experience</a:t>
            </a:r>
          </a:p>
          <a:p>
            <a:pPr marL="457200" indent="-457200">
              <a:lnSpc>
                <a:spcPct val="100000"/>
              </a:lnSpc>
              <a:buFont typeface="System Font Regular"/>
              <a:buChar char="+"/>
            </a:pPr>
            <a:r>
              <a:rPr lang="en-US" sz="1800" b="0" dirty="0"/>
              <a:t>Overloading patients with unnecessary information</a:t>
            </a:r>
          </a:p>
          <a:p>
            <a:pPr marL="457200" indent="-457200">
              <a:lnSpc>
                <a:spcPct val="100000"/>
              </a:lnSpc>
              <a:buFont typeface="System Font Regular"/>
              <a:buChar char="+"/>
            </a:pPr>
            <a:r>
              <a:rPr lang="en-US" sz="1800" b="0" dirty="0"/>
              <a:t>Using unfamiliar medical terminology</a:t>
            </a:r>
          </a:p>
        </p:txBody>
      </p:sp>
      <p:sp>
        <p:nvSpPr>
          <p:cNvPr id="4" name="Content Placeholder 3">
            <a:extLst>
              <a:ext uri="{FF2B5EF4-FFF2-40B4-BE49-F238E27FC236}">
                <a16:creationId xmlns:a16="http://schemas.microsoft.com/office/drawing/2014/main" id="{3B904B80-C9FA-6ECE-6C65-AF8AA990F84E}"/>
              </a:ext>
            </a:extLst>
          </p:cNvPr>
          <p:cNvSpPr>
            <a:spLocks noGrp="1"/>
          </p:cNvSpPr>
          <p:nvPr>
            <p:ph sz="half" idx="2"/>
          </p:nvPr>
        </p:nvSpPr>
        <p:spPr/>
        <p:txBody>
          <a:bodyPr/>
          <a:lstStyle/>
          <a:p>
            <a:r>
              <a:rPr lang="en-US" dirty="0"/>
              <a:t>What to do instead</a:t>
            </a:r>
          </a:p>
          <a:p>
            <a:pPr marL="457200" marR="0" lvl="0" indent="-457200" algn="l" defTabSz="914400" rtl="0" eaLnBrk="1" fontAlgn="auto" latinLnBrk="0" hangingPunct="1">
              <a:lnSpc>
                <a:spcPct val="100000"/>
              </a:lnSpc>
              <a:spcBef>
                <a:spcPts val="100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003057"/>
                </a:solidFill>
                <a:effectLst/>
                <a:uLnTx/>
                <a:uFillTx/>
              </a:rPr>
              <a:t>Acknowledge concerns</a:t>
            </a:r>
          </a:p>
          <a:p>
            <a:pPr marL="457200" marR="0" lvl="0" indent="-457200" algn="l" defTabSz="914400" rtl="0" eaLnBrk="1" fontAlgn="auto" latinLnBrk="0" hangingPunct="1">
              <a:lnSpc>
                <a:spcPct val="100000"/>
              </a:lnSpc>
              <a:spcBef>
                <a:spcPts val="100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003057"/>
                </a:solidFill>
                <a:effectLst/>
                <a:uLnTx/>
                <a:uFillTx/>
              </a:rPr>
              <a:t>Normalize questions</a:t>
            </a:r>
          </a:p>
          <a:p>
            <a:pPr marL="457200" marR="0" lvl="0" indent="-457200" algn="l" defTabSz="914400" rtl="0" eaLnBrk="1" fontAlgn="auto" latinLnBrk="0" hangingPunct="1">
              <a:lnSpc>
                <a:spcPct val="100000"/>
              </a:lnSpc>
              <a:spcBef>
                <a:spcPts val="1000"/>
              </a:spcBef>
              <a:spcAft>
                <a:spcPts val="0"/>
              </a:spcAft>
              <a:buClrTx/>
              <a:buSzTx/>
              <a:buFont typeface="System Font Regular"/>
              <a:buChar char="+"/>
              <a:tabLst/>
              <a:defRPr/>
            </a:pPr>
            <a:r>
              <a:rPr lang="en-US" sz="1800" b="0" dirty="0">
                <a:solidFill>
                  <a:srgbClr val="003057"/>
                </a:solidFill>
              </a:rPr>
              <a:t>Invite conversation</a:t>
            </a:r>
          </a:p>
          <a:p>
            <a:pPr marL="457200" marR="0" lvl="0" indent="-457200" algn="l" defTabSz="914400" rtl="0" eaLnBrk="1" fontAlgn="auto" latinLnBrk="0" hangingPunct="1">
              <a:lnSpc>
                <a:spcPct val="100000"/>
              </a:lnSpc>
              <a:spcBef>
                <a:spcPts val="100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003057"/>
                </a:solidFill>
                <a:effectLst/>
                <a:uLnTx/>
                <a:uFillTx/>
              </a:rPr>
              <a:t>Provide clear explanations</a:t>
            </a:r>
          </a:p>
          <a:p>
            <a:pPr marL="457200" marR="0" lvl="0" indent="-457200" algn="l" defTabSz="914400" rtl="0" eaLnBrk="1" fontAlgn="auto" latinLnBrk="0" hangingPunct="1">
              <a:lnSpc>
                <a:spcPct val="100000"/>
              </a:lnSpc>
              <a:spcBef>
                <a:spcPts val="1000"/>
              </a:spcBef>
              <a:spcAft>
                <a:spcPts val="0"/>
              </a:spcAft>
              <a:buClrTx/>
              <a:buSzTx/>
              <a:buFont typeface="System Font Regular"/>
              <a:buChar char="+"/>
              <a:tabLst/>
              <a:defRPr/>
            </a:pPr>
            <a:r>
              <a:rPr lang="en-US" sz="1800" b="0" dirty="0">
                <a:solidFill>
                  <a:srgbClr val="003057"/>
                </a:solidFill>
              </a:rPr>
              <a:t>Model patience and open-mindedness</a:t>
            </a:r>
          </a:p>
          <a:p>
            <a:pPr marL="457200" marR="0" lvl="0" indent="-457200" algn="l" defTabSz="914400" rtl="0" eaLnBrk="1" fontAlgn="auto" latinLnBrk="0" hangingPunct="1">
              <a:lnSpc>
                <a:spcPct val="100000"/>
              </a:lnSpc>
              <a:spcBef>
                <a:spcPts val="100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003057"/>
                </a:solidFill>
                <a:effectLst/>
                <a:uLnTx/>
                <a:uFillTx/>
              </a:rPr>
              <a:t>Help ease fears and anxieties</a:t>
            </a:r>
          </a:p>
        </p:txBody>
      </p:sp>
      <p:sp>
        <p:nvSpPr>
          <p:cNvPr id="5" name="Slide Number Placeholder 4">
            <a:extLst>
              <a:ext uri="{FF2B5EF4-FFF2-40B4-BE49-F238E27FC236}">
                <a16:creationId xmlns:a16="http://schemas.microsoft.com/office/drawing/2014/main" id="{093A05DE-1EEE-0713-D91C-455DBF86CD93}"/>
              </a:ext>
            </a:extLst>
          </p:cNvPr>
          <p:cNvSpPr>
            <a:spLocks noGrp="1"/>
          </p:cNvSpPr>
          <p:nvPr>
            <p:ph type="sldNum" sz="quarter" idx="12"/>
          </p:nvPr>
        </p:nvSpPr>
        <p:spPr/>
        <p:txBody>
          <a:bodyPr/>
          <a:lstStyle/>
          <a:p>
            <a:fld id="{363DEB2A-C599-5C40-8942-6E54ED0A5E6F}" type="slidenum">
              <a:rPr lang="en-US" smtClean="0"/>
              <a:t>14</a:t>
            </a:fld>
            <a:endParaRPr lang="en-US"/>
          </a:p>
        </p:txBody>
      </p:sp>
      <p:sp>
        <p:nvSpPr>
          <p:cNvPr id="7" name="Footer Placeholder 4">
            <a:extLst>
              <a:ext uri="{FF2B5EF4-FFF2-40B4-BE49-F238E27FC236}">
                <a16:creationId xmlns:a16="http://schemas.microsoft.com/office/drawing/2014/main" id="{BC767D5F-7563-8472-D2B6-4A077E43A697}"/>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1046851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85406-894F-A94A-2185-0AB2E5428761}"/>
              </a:ext>
            </a:extLst>
          </p:cNvPr>
          <p:cNvSpPr>
            <a:spLocks noGrp="1"/>
          </p:cNvSpPr>
          <p:nvPr>
            <p:ph type="title"/>
          </p:nvPr>
        </p:nvSpPr>
        <p:spPr/>
        <p:txBody>
          <a:bodyPr/>
          <a:lstStyle/>
          <a:p>
            <a:r>
              <a:rPr lang="en-US" dirty="0"/>
              <a:t>Extending the conversation</a:t>
            </a:r>
          </a:p>
        </p:txBody>
      </p:sp>
      <p:sp>
        <p:nvSpPr>
          <p:cNvPr id="3" name="Content Placeholder 2">
            <a:extLst>
              <a:ext uri="{FF2B5EF4-FFF2-40B4-BE49-F238E27FC236}">
                <a16:creationId xmlns:a16="http://schemas.microsoft.com/office/drawing/2014/main" id="{63B41CFA-F872-0D14-EF90-2A21F038AEC5}"/>
              </a:ext>
            </a:extLst>
          </p:cNvPr>
          <p:cNvSpPr>
            <a:spLocks noGrp="1"/>
          </p:cNvSpPr>
          <p:nvPr>
            <p:ph idx="1"/>
          </p:nvPr>
        </p:nvSpPr>
        <p:spPr/>
        <p:txBody>
          <a:bodyPr/>
          <a:lstStyle/>
          <a:p>
            <a:pPr>
              <a:lnSpc>
                <a:spcPct val="100000"/>
              </a:lnSpc>
            </a:pPr>
            <a:r>
              <a:rPr lang="en-US" sz="2400" dirty="0"/>
              <a:t>Strategies and tools exist to support meaningful patient education.</a:t>
            </a:r>
          </a:p>
          <a:p>
            <a:pPr lvl="1">
              <a:lnSpc>
                <a:spcPct val="100000"/>
              </a:lnSpc>
            </a:pPr>
            <a:r>
              <a:rPr lang="en-US" sz="2000" dirty="0"/>
              <a:t>Printed handouts </a:t>
            </a:r>
          </a:p>
          <a:p>
            <a:pPr lvl="1">
              <a:lnSpc>
                <a:spcPct val="100000"/>
              </a:lnSpc>
            </a:pPr>
            <a:r>
              <a:rPr lang="en-US" sz="2000" dirty="0"/>
              <a:t>Professional society resources </a:t>
            </a:r>
          </a:p>
          <a:p>
            <a:pPr lvl="1">
              <a:lnSpc>
                <a:spcPct val="100000"/>
              </a:lnSpc>
            </a:pPr>
            <a:r>
              <a:rPr lang="en-US" sz="2000" dirty="0"/>
              <a:t>Hospital education materials </a:t>
            </a:r>
          </a:p>
          <a:p>
            <a:pPr lvl="1">
              <a:lnSpc>
                <a:spcPct val="100000"/>
              </a:lnSpc>
            </a:pPr>
            <a:r>
              <a:rPr lang="en-US" sz="2000" dirty="0"/>
              <a:t>Trusted online resources</a:t>
            </a:r>
          </a:p>
          <a:p>
            <a:pPr>
              <a:lnSpc>
                <a:spcPct val="100000"/>
              </a:lnSpc>
            </a:pPr>
            <a:r>
              <a:rPr lang="en-US" sz="2400" dirty="0"/>
              <a:t>Patient education often continues after the preoperative conversation. Resources can help patients:</a:t>
            </a:r>
          </a:p>
          <a:p>
            <a:pPr lvl="1">
              <a:lnSpc>
                <a:spcPct val="100000"/>
              </a:lnSpc>
            </a:pPr>
            <a:r>
              <a:rPr lang="en-US" sz="2000" dirty="0"/>
              <a:t>Review information later </a:t>
            </a:r>
          </a:p>
          <a:p>
            <a:pPr lvl="1">
              <a:lnSpc>
                <a:spcPct val="100000"/>
              </a:lnSpc>
            </a:pPr>
            <a:r>
              <a:rPr lang="en-US" sz="2000" dirty="0"/>
              <a:t>Share information with family </a:t>
            </a:r>
          </a:p>
          <a:p>
            <a:pPr lvl="1">
              <a:lnSpc>
                <a:spcPct val="100000"/>
              </a:lnSpc>
            </a:pPr>
            <a:r>
              <a:rPr lang="en-US" sz="2000" dirty="0"/>
              <a:t>Prepare additional questions </a:t>
            </a:r>
          </a:p>
          <a:p>
            <a:pPr lvl="1">
              <a:lnSpc>
                <a:spcPct val="100000"/>
              </a:lnSpc>
            </a:pPr>
            <a:r>
              <a:rPr lang="en-US" sz="2000" dirty="0"/>
              <a:t>Access reliable information outside the healthcare setting</a:t>
            </a:r>
          </a:p>
        </p:txBody>
      </p:sp>
      <p:sp>
        <p:nvSpPr>
          <p:cNvPr id="4" name="Slide Number Placeholder 3">
            <a:extLst>
              <a:ext uri="{FF2B5EF4-FFF2-40B4-BE49-F238E27FC236}">
                <a16:creationId xmlns:a16="http://schemas.microsoft.com/office/drawing/2014/main" id="{AA150E9D-F7FF-788A-AAAC-42EB53BA42EA}"/>
              </a:ext>
            </a:extLst>
          </p:cNvPr>
          <p:cNvSpPr>
            <a:spLocks noGrp="1"/>
          </p:cNvSpPr>
          <p:nvPr>
            <p:ph type="sldNum" sz="quarter" idx="12"/>
          </p:nvPr>
        </p:nvSpPr>
        <p:spPr/>
        <p:txBody>
          <a:bodyPr/>
          <a:lstStyle/>
          <a:p>
            <a:fld id="{363DEB2A-C599-5C40-8942-6E54ED0A5E6F}" type="slidenum">
              <a:rPr lang="en-US" smtClean="0"/>
              <a:t>15</a:t>
            </a:fld>
            <a:endParaRPr lang="en-US"/>
          </a:p>
        </p:txBody>
      </p:sp>
      <p:sp>
        <p:nvSpPr>
          <p:cNvPr id="6" name="Footer Placeholder 4">
            <a:extLst>
              <a:ext uri="{FF2B5EF4-FFF2-40B4-BE49-F238E27FC236}">
                <a16:creationId xmlns:a16="http://schemas.microsoft.com/office/drawing/2014/main" id="{DB612FE0-0740-8563-5577-3F7E00F0D219}"/>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1546384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A5435-1076-6AA2-5DC8-2E51A5442A97}"/>
              </a:ext>
            </a:extLst>
          </p:cNvPr>
          <p:cNvSpPr>
            <a:spLocks noGrp="1"/>
          </p:cNvSpPr>
          <p:nvPr>
            <p:ph type="title"/>
          </p:nvPr>
        </p:nvSpPr>
        <p:spPr/>
        <p:txBody>
          <a:bodyPr/>
          <a:lstStyle/>
          <a:p>
            <a:r>
              <a:rPr lang="en-US" dirty="0"/>
              <a:t>Putting in the practice</a:t>
            </a:r>
          </a:p>
        </p:txBody>
      </p:sp>
      <p:sp>
        <p:nvSpPr>
          <p:cNvPr id="3" name="Content Placeholder 2">
            <a:extLst>
              <a:ext uri="{FF2B5EF4-FFF2-40B4-BE49-F238E27FC236}">
                <a16:creationId xmlns:a16="http://schemas.microsoft.com/office/drawing/2014/main" id="{6F4EC9E7-6CA1-3019-0E9B-53A3C6276DB4}"/>
              </a:ext>
            </a:extLst>
          </p:cNvPr>
          <p:cNvSpPr>
            <a:spLocks noGrp="1"/>
          </p:cNvSpPr>
          <p:nvPr>
            <p:ph idx="1"/>
          </p:nvPr>
        </p:nvSpPr>
        <p:spPr/>
        <p:txBody>
          <a:bodyPr/>
          <a:lstStyle/>
          <a:p>
            <a:pPr>
              <a:lnSpc>
                <a:spcPct val="100000"/>
              </a:lnSpc>
            </a:pPr>
            <a:r>
              <a:rPr lang="en-US" sz="2400" dirty="0"/>
              <a:t>A patient confides: </a:t>
            </a:r>
            <a:r>
              <a:rPr lang="en-US" sz="2400" i="1" dirty="0"/>
              <a:t>“I’m scared I won’t wake up after anesthesia.”</a:t>
            </a:r>
          </a:p>
          <a:p>
            <a:pPr marL="457200" lvl="1" indent="0">
              <a:lnSpc>
                <a:spcPct val="100000"/>
              </a:lnSpc>
              <a:buNone/>
            </a:pPr>
            <a:endParaRPr lang="en-US" dirty="0"/>
          </a:p>
          <a:p>
            <a:pPr lvl="1">
              <a:lnSpc>
                <a:spcPct val="100000"/>
              </a:lnSpc>
            </a:pPr>
            <a:r>
              <a:rPr lang="en-US" dirty="0"/>
              <a:t>What concern may be underneath this question? </a:t>
            </a:r>
          </a:p>
          <a:p>
            <a:pPr lvl="1">
              <a:lnSpc>
                <a:spcPct val="100000"/>
              </a:lnSpc>
            </a:pPr>
            <a:r>
              <a:rPr lang="en-US" dirty="0"/>
              <a:t>How would you respond? </a:t>
            </a:r>
          </a:p>
          <a:p>
            <a:pPr lvl="1">
              <a:lnSpc>
                <a:spcPct val="100000"/>
              </a:lnSpc>
            </a:pPr>
            <a:r>
              <a:rPr lang="en-US" dirty="0"/>
              <a:t>What communication strategy applies? </a:t>
            </a:r>
          </a:p>
          <a:p>
            <a:pPr lvl="1">
              <a:lnSpc>
                <a:spcPct val="100000"/>
              </a:lnSpc>
            </a:pPr>
            <a:r>
              <a:rPr lang="en-US" dirty="0"/>
              <a:t>What information does this patient need? </a:t>
            </a:r>
          </a:p>
          <a:p>
            <a:pPr lvl="1">
              <a:lnSpc>
                <a:spcPct val="100000"/>
              </a:lnSpc>
            </a:pPr>
            <a:r>
              <a:rPr lang="en-US" dirty="0"/>
              <a:t>What resource could support this conversation?</a:t>
            </a:r>
          </a:p>
          <a:p>
            <a:pPr>
              <a:lnSpc>
                <a:spcPct val="100000"/>
              </a:lnSpc>
            </a:pPr>
            <a:endParaRPr lang="en-US" b="1" dirty="0"/>
          </a:p>
          <a:p>
            <a:pPr>
              <a:lnSpc>
                <a:spcPct val="100000"/>
              </a:lnSpc>
            </a:pPr>
            <a:r>
              <a:rPr lang="en-US" sz="2400" b="1" dirty="0"/>
              <a:t>Take 2 minutes to discuss with a partner.</a:t>
            </a:r>
          </a:p>
        </p:txBody>
      </p:sp>
      <p:sp>
        <p:nvSpPr>
          <p:cNvPr id="4" name="Slide Number Placeholder 3">
            <a:extLst>
              <a:ext uri="{FF2B5EF4-FFF2-40B4-BE49-F238E27FC236}">
                <a16:creationId xmlns:a16="http://schemas.microsoft.com/office/drawing/2014/main" id="{C0086AE7-B7D8-74B7-AA8A-A67DC8050F63}"/>
              </a:ext>
            </a:extLst>
          </p:cNvPr>
          <p:cNvSpPr>
            <a:spLocks noGrp="1"/>
          </p:cNvSpPr>
          <p:nvPr>
            <p:ph type="sldNum" sz="quarter" idx="12"/>
          </p:nvPr>
        </p:nvSpPr>
        <p:spPr/>
        <p:txBody>
          <a:bodyPr/>
          <a:lstStyle/>
          <a:p>
            <a:fld id="{363DEB2A-C599-5C40-8942-6E54ED0A5E6F}" type="slidenum">
              <a:rPr lang="en-US" smtClean="0"/>
              <a:t>16</a:t>
            </a:fld>
            <a:endParaRPr lang="en-US"/>
          </a:p>
        </p:txBody>
      </p:sp>
      <p:sp>
        <p:nvSpPr>
          <p:cNvPr id="6" name="Footer Placeholder 4">
            <a:extLst>
              <a:ext uri="{FF2B5EF4-FFF2-40B4-BE49-F238E27FC236}">
                <a16:creationId xmlns:a16="http://schemas.microsoft.com/office/drawing/2014/main" id="{4D9DC1E1-065C-1272-FACD-620C39C175FB}"/>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1132995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64393-51B7-219F-84F1-4A9154493E19}"/>
              </a:ext>
            </a:extLst>
          </p:cNvPr>
          <p:cNvSpPr>
            <a:spLocks noGrp="1"/>
          </p:cNvSpPr>
          <p:nvPr>
            <p:ph type="title"/>
          </p:nvPr>
        </p:nvSpPr>
        <p:spPr/>
        <p:txBody>
          <a:bodyPr/>
          <a:lstStyle/>
          <a:p>
            <a:r>
              <a:rPr lang="en-US" dirty="0"/>
              <a:t>Why Anesthesia Answers?</a:t>
            </a:r>
          </a:p>
        </p:txBody>
      </p:sp>
      <p:sp>
        <p:nvSpPr>
          <p:cNvPr id="3" name="Content Placeholder 2">
            <a:extLst>
              <a:ext uri="{FF2B5EF4-FFF2-40B4-BE49-F238E27FC236}">
                <a16:creationId xmlns:a16="http://schemas.microsoft.com/office/drawing/2014/main" id="{78AD5A70-346F-FB21-24B2-1C817D5BAA72}"/>
              </a:ext>
            </a:extLst>
          </p:cNvPr>
          <p:cNvSpPr>
            <a:spLocks noGrp="1"/>
          </p:cNvSpPr>
          <p:nvPr>
            <p:ph idx="1"/>
          </p:nvPr>
        </p:nvSpPr>
        <p:spPr>
          <a:xfrm>
            <a:off x="838200" y="1825625"/>
            <a:ext cx="5140569" cy="4351338"/>
          </a:xfrm>
        </p:spPr>
        <p:txBody>
          <a:bodyPr/>
          <a:lstStyle/>
          <a:p>
            <a:pPr>
              <a:lnSpc>
                <a:spcPct val="100000"/>
              </a:lnSpc>
            </a:pPr>
            <a:r>
              <a:rPr lang="en-US" sz="2400" b="1" dirty="0"/>
              <a:t>Anesthesia Answers is a patient education website that supports patient-provider conversations.</a:t>
            </a:r>
          </a:p>
          <a:p>
            <a:pPr marL="285750" indent="-285750">
              <a:lnSpc>
                <a:spcPct val="100000"/>
              </a:lnSpc>
              <a:buFont typeface="System Font Regular"/>
              <a:buChar char="+"/>
            </a:pPr>
            <a:r>
              <a:rPr lang="en-US" sz="1800" b="0" dirty="0"/>
              <a:t>Accessible, trustworthy anesthesia information</a:t>
            </a:r>
          </a:p>
          <a:p>
            <a:pPr marL="285750" indent="-285750">
              <a:lnSpc>
                <a:spcPct val="100000"/>
              </a:lnSpc>
              <a:buFont typeface="System Font Regular"/>
              <a:buChar char="+"/>
            </a:pPr>
            <a:r>
              <a:rPr lang="en-US" sz="1800" b="0" dirty="0"/>
              <a:t>Available to anyone, anywhere, anytime</a:t>
            </a:r>
          </a:p>
          <a:p>
            <a:pPr marL="285750" indent="-285750">
              <a:lnSpc>
                <a:spcPct val="100000"/>
              </a:lnSpc>
              <a:buFont typeface="System Font Regular"/>
              <a:buChar char="+"/>
            </a:pPr>
            <a:r>
              <a:rPr lang="en-US" sz="1800" b="0" dirty="0"/>
              <a:t>Supports better understanding of anesthesia care and providers</a:t>
            </a:r>
          </a:p>
          <a:p>
            <a:pPr marL="285750" indent="-285750">
              <a:lnSpc>
                <a:spcPct val="100000"/>
              </a:lnSpc>
              <a:buFont typeface="System Font Regular"/>
              <a:buChar char="+"/>
            </a:pPr>
            <a:r>
              <a:rPr lang="en-US" sz="1800" b="0" dirty="0"/>
              <a:t>Supports conversations between patients and anesthesia professionals</a:t>
            </a:r>
          </a:p>
        </p:txBody>
      </p:sp>
      <p:sp>
        <p:nvSpPr>
          <p:cNvPr id="4" name="Slide Number Placeholder 3">
            <a:extLst>
              <a:ext uri="{FF2B5EF4-FFF2-40B4-BE49-F238E27FC236}">
                <a16:creationId xmlns:a16="http://schemas.microsoft.com/office/drawing/2014/main" id="{CAE85CF8-91E7-E711-C12C-2F8E0FAD023A}"/>
              </a:ext>
            </a:extLst>
          </p:cNvPr>
          <p:cNvSpPr>
            <a:spLocks noGrp="1"/>
          </p:cNvSpPr>
          <p:nvPr>
            <p:ph type="sldNum" sz="quarter" idx="12"/>
          </p:nvPr>
        </p:nvSpPr>
        <p:spPr/>
        <p:txBody>
          <a:bodyPr/>
          <a:lstStyle/>
          <a:p>
            <a:fld id="{363DEB2A-C599-5C40-8942-6E54ED0A5E6F}" type="slidenum">
              <a:rPr lang="en-US" smtClean="0"/>
              <a:t>17</a:t>
            </a:fld>
            <a:endParaRPr lang="en-US"/>
          </a:p>
        </p:txBody>
      </p:sp>
      <p:pic>
        <p:nvPicPr>
          <p:cNvPr id="7" name="Picture 6">
            <a:extLst>
              <a:ext uri="{FF2B5EF4-FFF2-40B4-BE49-F238E27FC236}">
                <a16:creationId xmlns:a16="http://schemas.microsoft.com/office/drawing/2014/main" id="{33E47287-4511-1F3D-ED39-BFDC4F4D3C73}"/>
              </a:ext>
            </a:extLst>
          </p:cNvPr>
          <p:cNvPicPr>
            <a:picLocks noChangeAspect="1"/>
          </p:cNvPicPr>
          <p:nvPr/>
        </p:nvPicPr>
        <p:blipFill>
          <a:blip r:embed="rId2"/>
          <a:stretch>
            <a:fillRect/>
          </a:stretch>
        </p:blipFill>
        <p:spPr>
          <a:xfrm>
            <a:off x="5303396" y="1825625"/>
            <a:ext cx="7686464" cy="4296946"/>
          </a:xfrm>
          <a:prstGeom prst="rect">
            <a:avLst/>
          </a:prstGeom>
        </p:spPr>
      </p:pic>
      <p:sp>
        <p:nvSpPr>
          <p:cNvPr id="6" name="Footer Placeholder 4">
            <a:extLst>
              <a:ext uri="{FF2B5EF4-FFF2-40B4-BE49-F238E27FC236}">
                <a16:creationId xmlns:a16="http://schemas.microsoft.com/office/drawing/2014/main" id="{43CA9892-9CD6-EA99-9AD7-0846B60D6E87}"/>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2940341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CF022-654B-4933-49C8-F7A2C044550F}"/>
              </a:ext>
            </a:extLst>
          </p:cNvPr>
          <p:cNvSpPr>
            <a:spLocks noGrp="1"/>
          </p:cNvSpPr>
          <p:nvPr>
            <p:ph type="title"/>
          </p:nvPr>
        </p:nvSpPr>
        <p:spPr/>
        <p:txBody>
          <a:bodyPr/>
          <a:lstStyle/>
          <a:p>
            <a:r>
              <a:rPr lang="en-US" dirty="0"/>
              <a:t>How to use it</a:t>
            </a:r>
          </a:p>
        </p:txBody>
      </p:sp>
      <p:sp>
        <p:nvSpPr>
          <p:cNvPr id="3" name="Content Placeholder 2">
            <a:extLst>
              <a:ext uri="{FF2B5EF4-FFF2-40B4-BE49-F238E27FC236}">
                <a16:creationId xmlns:a16="http://schemas.microsoft.com/office/drawing/2014/main" id="{4933DBF0-F982-1B61-1D01-167B93AC87F0}"/>
              </a:ext>
            </a:extLst>
          </p:cNvPr>
          <p:cNvSpPr>
            <a:spLocks noGrp="1"/>
          </p:cNvSpPr>
          <p:nvPr>
            <p:ph idx="1"/>
          </p:nvPr>
        </p:nvSpPr>
        <p:spPr/>
        <p:txBody>
          <a:bodyPr/>
          <a:lstStyle/>
          <a:p>
            <a:pPr>
              <a:lnSpc>
                <a:spcPct val="100000"/>
              </a:lnSpc>
            </a:pPr>
            <a:r>
              <a:rPr lang="en-US" sz="2400" dirty="0"/>
              <a:t>CRNAs and organizations use Anesthesia Answers for:</a:t>
            </a:r>
          </a:p>
          <a:p>
            <a:pPr lvl="1">
              <a:lnSpc>
                <a:spcPct val="100000"/>
              </a:lnSpc>
            </a:pPr>
            <a:r>
              <a:rPr lang="en-US" sz="2000" dirty="0"/>
              <a:t>Preparing patients before surgery </a:t>
            </a:r>
          </a:p>
          <a:p>
            <a:pPr lvl="1">
              <a:lnSpc>
                <a:spcPct val="100000"/>
              </a:lnSpc>
            </a:pPr>
            <a:r>
              <a:rPr lang="en-US" sz="2000" dirty="0"/>
              <a:t>Addressing common questions and misconceptions </a:t>
            </a:r>
          </a:p>
          <a:p>
            <a:pPr lvl="1">
              <a:lnSpc>
                <a:spcPct val="100000"/>
              </a:lnSpc>
            </a:pPr>
            <a:r>
              <a:rPr lang="en-US" sz="2000" dirty="0"/>
              <a:t>Supporting ongoing patient education </a:t>
            </a:r>
          </a:p>
          <a:p>
            <a:pPr lvl="1">
              <a:lnSpc>
                <a:spcPct val="100000"/>
              </a:lnSpc>
            </a:pPr>
            <a:r>
              <a:rPr lang="en-US" sz="2000" dirty="0"/>
              <a:t>Extending conversations beyond limited preoperative time </a:t>
            </a:r>
          </a:p>
          <a:p>
            <a:pPr>
              <a:lnSpc>
                <a:spcPct val="100000"/>
              </a:lnSpc>
            </a:pPr>
            <a:r>
              <a:rPr lang="en-US" sz="2400" dirty="0"/>
              <a:t>Organizations integrate it into daily practice by:</a:t>
            </a:r>
          </a:p>
          <a:p>
            <a:pPr lvl="1">
              <a:lnSpc>
                <a:spcPct val="100000"/>
              </a:lnSpc>
            </a:pPr>
            <a:r>
              <a:rPr lang="en-US" sz="2000" dirty="0"/>
              <a:t>Sharing the website during pre-operative visits and patient communications </a:t>
            </a:r>
          </a:p>
          <a:p>
            <a:pPr lvl="1">
              <a:lnSpc>
                <a:spcPct val="100000"/>
              </a:lnSpc>
            </a:pPr>
            <a:r>
              <a:rPr lang="en-US" sz="2000" dirty="0"/>
              <a:t>Including website URL in patient education workflows (patient portals, discharge instructions, etc.) </a:t>
            </a:r>
          </a:p>
          <a:p>
            <a:pPr lvl="1">
              <a:lnSpc>
                <a:spcPct val="100000"/>
              </a:lnSpc>
            </a:pPr>
            <a:r>
              <a:rPr lang="en-US" sz="2000" dirty="0"/>
              <a:t>Using the website as a resource during bedside conversations</a:t>
            </a:r>
          </a:p>
        </p:txBody>
      </p:sp>
      <p:sp>
        <p:nvSpPr>
          <p:cNvPr id="4" name="Slide Number Placeholder 3">
            <a:extLst>
              <a:ext uri="{FF2B5EF4-FFF2-40B4-BE49-F238E27FC236}">
                <a16:creationId xmlns:a16="http://schemas.microsoft.com/office/drawing/2014/main" id="{B42EA5A7-6827-729E-3268-292399EE6EB5}"/>
              </a:ext>
            </a:extLst>
          </p:cNvPr>
          <p:cNvSpPr>
            <a:spLocks noGrp="1"/>
          </p:cNvSpPr>
          <p:nvPr>
            <p:ph type="sldNum" sz="quarter" idx="12"/>
          </p:nvPr>
        </p:nvSpPr>
        <p:spPr/>
        <p:txBody>
          <a:bodyPr/>
          <a:lstStyle/>
          <a:p>
            <a:fld id="{363DEB2A-C599-5C40-8942-6E54ED0A5E6F}" type="slidenum">
              <a:rPr lang="en-US" smtClean="0"/>
              <a:t>18</a:t>
            </a:fld>
            <a:endParaRPr lang="en-US"/>
          </a:p>
        </p:txBody>
      </p:sp>
      <p:sp>
        <p:nvSpPr>
          <p:cNvPr id="6" name="Footer Placeholder 4">
            <a:extLst>
              <a:ext uri="{FF2B5EF4-FFF2-40B4-BE49-F238E27FC236}">
                <a16:creationId xmlns:a16="http://schemas.microsoft.com/office/drawing/2014/main" id="{533E494E-D4A1-0C56-2A61-65877E7A7481}"/>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2613976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2CF5A-973F-450B-4DC8-0005317BCC37}"/>
              </a:ext>
            </a:extLst>
          </p:cNvPr>
          <p:cNvSpPr>
            <a:spLocks noGrp="1"/>
          </p:cNvSpPr>
          <p:nvPr>
            <p:ph type="title"/>
          </p:nvPr>
        </p:nvSpPr>
        <p:spPr/>
        <p:txBody>
          <a:bodyPr/>
          <a:lstStyle/>
          <a:p>
            <a:r>
              <a:rPr lang="en-US" dirty="0"/>
              <a:t>More on Anesthesia Answers</a:t>
            </a:r>
          </a:p>
        </p:txBody>
      </p:sp>
      <p:sp>
        <p:nvSpPr>
          <p:cNvPr id="3" name="Content Placeholder 2">
            <a:extLst>
              <a:ext uri="{FF2B5EF4-FFF2-40B4-BE49-F238E27FC236}">
                <a16:creationId xmlns:a16="http://schemas.microsoft.com/office/drawing/2014/main" id="{35502DC8-9FB0-6DDA-5E76-08E25A96AD4F}"/>
              </a:ext>
            </a:extLst>
          </p:cNvPr>
          <p:cNvSpPr>
            <a:spLocks noGrp="1"/>
          </p:cNvSpPr>
          <p:nvPr>
            <p:ph idx="1"/>
          </p:nvPr>
        </p:nvSpPr>
        <p:spPr>
          <a:xfrm>
            <a:off x="838200" y="2141537"/>
            <a:ext cx="10515600" cy="4351338"/>
          </a:xfrm>
        </p:spPr>
        <p:txBody>
          <a:bodyPr>
            <a:normAutofit/>
          </a:bodyPr>
          <a:lstStyle/>
          <a:p>
            <a:pPr algn="ctr"/>
            <a:endParaRPr lang="en-US" sz="1600" dirty="0"/>
          </a:p>
          <a:p>
            <a:pPr algn="ctr"/>
            <a:endParaRPr lang="en-US" sz="1600" dirty="0"/>
          </a:p>
          <a:p>
            <a:pPr algn="ctr"/>
            <a:endParaRPr lang="en-US" sz="1600" dirty="0"/>
          </a:p>
          <a:p>
            <a:pPr algn="ctr"/>
            <a:endParaRPr lang="en-US" sz="1600" dirty="0"/>
          </a:p>
          <a:p>
            <a:pPr algn="ctr"/>
            <a:endParaRPr lang="en-US" sz="1600" dirty="0"/>
          </a:p>
          <a:p>
            <a:pPr algn="ctr"/>
            <a:endParaRPr lang="en-US" sz="1600" dirty="0"/>
          </a:p>
          <a:p>
            <a:pPr algn="ctr"/>
            <a:endParaRPr lang="en-US" sz="1600" dirty="0"/>
          </a:p>
          <a:p>
            <a:pPr algn="ctr"/>
            <a:endParaRPr lang="en-US" sz="1600" dirty="0"/>
          </a:p>
          <a:p>
            <a:pPr algn="ctr"/>
            <a:endParaRPr lang="en-US" sz="1600" dirty="0"/>
          </a:p>
          <a:p>
            <a:pPr algn="ctr"/>
            <a:endParaRPr lang="en-US" sz="1600" dirty="0"/>
          </a:p>
          <a:p>
            <a:pPr algn="ctr"/>
            <a:endParaRPr lang="en-US" sz="1600" dirty="0"/>
          </a:p>
          <a:p>
            <a:pPr algn="ctr"/>
            <a:r>
              <a:rPr lang="en-US" sz="1400" dirty="0"/>
              <a:t>Watch on YouTube: </a:t>
            </a:r>
            <a:r>
              <a:rPr lang="en-US" sz="1400" dirty="0">
                <a:hlinkClick r:id="rId2"/>
              </a:rPr>
              <a:t>www.exampleURL.com</a:t>
            </a:r>
            <a:endParaRPr lang="en-US" sz="1400" dirty="0"/>
          </a:p>
        </p:txBody>
      </p:sp>
      <p:sp>
        <p:nvSpPr>
          <p:cNvPr id="4" name="Slide Number Placeholder 3">
            <a:extLst>
              <a:ext uri="{FF2B5EF4-FFF2-40B4-BE49-F238E27FC236}">
                <a16:creationId xmlns:a16="http://schemas.microsoft.com/office/drawing/2014/main" id="{927967FF-EB1A-3981-8C41-0E769384D824}"/>
              </a:ext>
            </a:extLst>
          </p:cNvPr>
          <p:cNvSpPr>
            <a:spLocks noGrp="1"/>
          </p:cNvSpPr>
          <p:nvPr>
            <p:ph type="sldNum" sz="quarter" idx="12"/>
          </p:nvPr>
        </p:nvSpPr>
        <p:spPr/>
        <p:txBody>
          <a:bodyPr/>
          <a:lstStyle/>
          <a:p>
            <a:fld id="{363DEB2A-C599-5C40-8942-6E54ED0A5E6F}" type="slidenum">
              <a:rPr lang="en-US" smtClean="0"/>
              <a:t>19</a:t>
            </a:fld>
            <a:endParaRPr lang="en-US"/>
          </a:p>
        </p:txBody>
      </p:sp>
      <p:pic>
        <p:nvPicPr>
          <p:cNvPr id="6" name="Picture 5">
            <a:extLst>
              <a:ext uri="{FF2B5EF4-FFF2-40B4-BE49-F238E27FC236}">
                <a16:creationId xmlns:a16="http://schemas.microsoft.com/office/drawing/2014/main" id="{12FD696D-9EB2-99AE-BACD-5DBC7E086757}"/>
              </a:ext>
            </a:extLst>
          </p:cNvPr>
          <p:cNvPicPr>
            <a:picLocks noChangeAspect="1"/>
          </p:cNvPicPr>
          <p:nvPr/>
        </p:nvPicPr>
        <p:blipFill>
          <a:blip r:embed="rId3"/>
          <a:stretch>
            <a:fillRect/>
          </a:stretch>
        </p:blipFill>
        <p:spPr>
          <a:xfrm>
            <a:off x="2209800" y="1447624"/>
            <a:ext cx="7772400" cy="4583181"/>
          </a:xfrm>
          <a:prstGeom prst="rect">
            <a:avLst/>
          </a:prstGeom>
        </p:spPr>
      </p:pic>
      <p:sp>
        <p:nvSpPr>
          <p:cNvPr id="7" name="Triangle 6">
            <a:extLst>
              <a:ext uri="{FF2B5EF4-FFF2-40B4-BE49-F238E27FC236}">
                <a16:creationId xmlns:a16="http://schemas.microsoft.com/office/drawing/2014/main" id="{11D68B8A-8B42-8B08-3D8A-F0A106640A23}"/>
              </a:ext>
            </a:extLst>
          </p:cNvPr>
          <p:cNvSpPr/>
          <p:nvPr/>
        </p:nvSpPr>
        <p:spPr>
          <a:xfrm rot="5400000">
            <a:off x="5814854" y="3186634"/>
            <a:ext cx="562290" cy="484733"/>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F735D7D-57B2-EDBA-CAE0-73AD2C6724ED}"/>
              </a:ext>
            </a:extLst>
          </p:cNvPr>
          <p:cNvSpPr/>
          <p:nvPr/>
        </p:nvSpPr>
        <p:spPr>
          <a:xfrm>
            <a:off x="5409223" y="2773187"/>
            <a:ext cx="1195754" cy="1195754"/>
          </a:xfrm>
          <a:prstGeom prst="ellipse">
            <a:avLst/>
          </a:prstGeom>
          <a:no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4">
            <a:extLst>
              <a:ext uri="{FF2B5EF4-FFF2-40B4-BE49-F238E27FC236}">
                <a16:creationId xmlns:a16="http://schemas.microsoft.com/office/drawing/2014/main" id="{ADE9B3C1-6C1E-4A31-DC0B-A959A655FD7E}"/>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2457451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EAB32-96FD-14A0-84B0-35CEE34059FB}"/>
              </a:ext>
            </a:extLst>
          </p:cNvPr>
          <p:cNvSpPr>
            <a:spLocks noGrp="1"/>
          </p:cNvSpPr>
          <p:nvPr>
            <p:ph type="title"/>
          </p:nvPr>
        </p:nvSpPr>
        <p:spPr/>
        <p:txBody>
          <a:bodyPr/>
          <a:lstStyle/>
          <a:p>
            <a:r>
              <a:rPr lang="en-US" dirty="0"/>
              <a:t>Takeaways</a:t>
            </a:r>
          </a:p>
        </p:txBody>
      </p:sp>
      <p:sp>
        <p:nvSpPr>
          <p:cNvPr id="3" name="Content Placeholder 2">
            <a:extLst>
              <a:ext uri="{FF2B5EF4-FFF2-40B4-BE49-F238E27FC236}">
                <a16:creationId xmlns:a16="http://schemas.microsoft.com/office/drawing/2014/main" id="{6D10FCDD-DB48-EE09-E768-5DC8173F7A20}"/>
              </a:ext>
            </a:extLst>
          </p:cNvPr>
          <p:cNvSpPr>
            <a:spLocks noGrp="1"/>
          </p:cNvSpPr>
          <p:nvPr>
            <p:ph idx="1"/>
          </p:nvPr>
        </p:nvSpPr>
        <p:spPr/>
        <p:txBody>
          <a:bodyPr>
            <a:normAutofit/>
          </a:bodyPr>
          <a:lstStyle/>
          <a:p>
            <a:pPr marL="457200" indent="-457200">
              <a:buFont typeface="System Font Regular"/>
              <a:buChar char="+"/>
            </a:pPr>
            <a:r>
              <a:rPr lang="en-US" sz="2400" b="0" dirty="0"/>
              <a:t>Patient education is part of quality anesthesia care. </a:t>
            </a:r>
          </a:p>
          <a:p>
            <a:pPr marL="457200" indent="-457200">
              <a:buFont typeface="System Font Regular"/>
              <a:buChar char="+"/>
            </a:pPr>
            <a:r>
              <a:rPr lang="en-US" sz="2400" b="0" dirty="0"/>
              <a:t>Every patient interaction is an opportunity to build trust. </a:t>
            </a:r>
          </a:p>
          <a:p>
            <a:pPr marL="457200" indent="-457200">
              <a:buFont typeface="System Font Regular"/>
              <a:buChar char="+"/>
            </a:pPr>
            <a:r>
              <a:rPr lang="en-US" sz="2400" b="0" dirty="0"/>
              <a:t>Communication is a clinical skill that supports safety and patient-centered care. </a:t>
            </a:r>
          </a:p>
          <a:p>
            <a:pPr marL="457200" indent="-457200">
              <a:buFont typeface="System Font Regular"/>
              <a:buChar char="+"/>
            </a:pPr>
            <a:r>
              <a:rPr lang="en-US" sz="2400" b="0" dirty="0"/>
              <a:t>Clear explanations can reduce uncertainty and improve the patient experience. </a:t>
            </a:r>
          </a:p>
          <a:p>
            <a:pPr marL="457200" indent="-457200">
              <a:buFont typeface="System Font Regular"/>
              <a:buChar char="+"/>
            </a:pPr>
            <a:r>
              <a:rPr lang="en-US" sz="2400" b="0" dirty="0"/>
              <a:t>Trusted resources like Anesthesia Answers can help extend conversations beyond the bedside.</a:t>
            </a:r>
          </a:p>
        </p:txBody>
      </p:sp>
      <p:sp>
        <p:nvSpPr>
          <p:cNvPr id="4" name="Slide Number Placeholder 3">
            <a:extLst>
              <a:ext uri="{FF2B5EF4-FFF2-40B4-BE49-F238E27FC236}">
                <a16:creationId xmlns:a16="http://schemas.microsoft.com/office/drawing/2014/main" id="{E3507245-0234-657E-5A16-5218BA84CA48}"/>
              </a:ext>
            </a:extLst>
          </p:cNvPr>
          <p:cNvSpPr>
            <a:spLocks noGrp="1"/>
          </p:cNvSpPr>
          <p:nvPr>
            <p:ph type="sldNum" sz="quarter" idx="12"/>
          </p:nvPr>
        </p:nvSpPr>
        <p:spPr/>
        <p:txBody>
          <a:bodyPr/>
          <a:lstStyle/>
          <a:p>
            <a:fld id="{363DEB2A-C599-5C40-8942-6E54ED0A5E6F}" type="slidenum">
              <a:rPr lang="en-US" smtClean="0"/>
              <a:t>20</a:t>
            </a:fld>
            <a:endParaRPr lang="en-US"/>
          </a:p>
        </p:txBody>
      </p:sp>
      <p:sp>
        <p:nvSpPr>
          <p:cNvPr id="6" name="Footer Placeholder 4">
            <a:extLst>
              <a:ext uri="{FF2B5EF4-FFF2-40B4-BE49-F238E27FC236}">
                <a16:creationId xmlns:a16="http://schemas.microsoft.com/office/drawing/2014/main" id="{ACA33006-84EC-1F41-56EB-AA70514267DF}"/>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3330895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3C3D6-76CD-DB6E-2D06-21E998AD1D2C}"/>
              </a:ext>
            </a:extLst>
          </p:cNvPr>
          <p:cNvSpPr>
            <a:spLocks noGrp="1"/>
          </p:cNvSpPr>
          <p:nvPr>
            <p:ph type="title"/>
          </p:nvPr>
        </p:nvSpPr>
        <p:spPr/>
        <p:txBody>
          <a:bodyPr/>
          <a:lstStyle/>
          <a:p>
            <a:r>
              <a:rPr lang="en-US" dirty="0"/>
              <a:t>Continue the conversation</a:t>
            </a:r>
          </a:p>
        </p:txBody>
      </p:sp>
      <p:sp>
        <p:nvSpPr>
          <p:cNvPr id="3" name="Content Placeholder 2">
            <a:extLst>
              <a:ext uri="{FF2B5EF4-FFF2-40B4-BE49-F238E27FC236}">
                <a16:creationId xmlns:a16="http://schemas.microsoft.com/office/drawing/2014/main" id="{946F4D0F-9625-90C5-2956-B0B29E6F3805}"/>
              </a:ext>
            </a:extLst>
          </p:cNvPr>
          <p:cNvSpPr>
            <a:spLocks noGrp="1"/>
          </p:cNvSpPr>
          <p:nvPr>
            <p:ph idx="1"/>
          </p:nvPr>
        </p:nvSpPr>
        <p:spPr/>
        <p:txBody>
          <a:bodyPr/>
          <a:lstStyle/>
          <a:p>
            <a:pPr>
              <a:lnSpc>
                <a:spcPct val="100000"/>
              </a:lnSpc>
            </a:pPr>
            <a:r>
              <a:rPr lang="en-US" dirty="0"/>
              <a:t>Use the accompanying Discussion Guide to explore:</a:t>
            </a:r>
          </a:p>
          <a:p>
            <a:pPr lvl="1">
              <a:lnSpc>
                <a:spcPct val="100000"/>
              </a:lnSpc>
            </a:pPr>
            <a:r>
              <a:rPr lang="en-US" dirty="0"/>
              <a:t>Patient misconceptions about anesthesia </a:t>
            </a:r>
          </a:p>
          <a:p>
            <a:pPr lvl="1">
              <a:lnSpc>
                <a:spcPct val="100000"/>
              </a:lnSpc>
            </a:pPr>
            <a:r>
              <a:rPr lang="en-US" dirty="0"/>
              <a:t>Clinical communication strategies </a:t>
            </a:r>
          </a:p>
          <a:p>
            <a:pPr lvl="1">
              <a:lnSpc>
                <a:spcPct val="100000"/>
              </a:lnSpc>
            </a:pPr>
            <a:r>
              <a:rPr lang="en-US" dirty="0"/>
              <a:t>Health literacy and patient safety </a:t>
            </a:r>
          </a:p>
          <a:p>
            <a:pPr lvl="1">
              <a:lnSpc>
                <a:spcPct val="100000"/>
              </a:lnSpc>
            </a:pPr>
            <a:r>
              <a:rPr lang="en-US" dirty="0"/>
              <a:t>The CRNA’s role as educator and advocate </a:t>
            </a:r>
          </a:p>
          <a:p>
            <a:pPr lvl="1">
              <a:lnSpc>
                <a:spcPct val="100000"/>
              </a:lnSpc>
            </a:pPr>
            <a:r>
              <a:rPr lang="en-US" dirty="0"/>
              <a:t>Integrating patient education resources into practice</a:t>
            </a:r>
          </a:p>
        </p:txBody>
      </p:sp>
      <p:sp>
        <p:nvSpPr>
          <p:cNvPr id="4" name="Slide Number Placeholder 3">
            <a:extLst>
              <a:ext uri="{FF2B5EF4-FFF2-40B4-BE49-F238E27FC236}">
                <a16:creationId xmlns:a16="http://schemas.microsoft.com/office/drawing/2014/main" id="{41233CBE-8447-0FDA-5948-ECC736DBE533}"/>
              </a:ext>
            </a:extLst>
          </p:cNvPr>
          <p:cNvSpPr>
            <a:spLocks noGrp="1"/>
          </p:cNvSpPr>
          <p:nvPr>
            <p:ph type="sldNum" sz="quarter" idx="12"/>
          </p:nvPr>
        </p:nvSpPr>
        <p:spPr/>
        <p:txBody>
          <a:bodyPr/>
          <a:lstStyle/>
          <a:p>
            <a:fld id="{363DEB2A-C599-5C40-8942-6E54ED0A5E6F}" type="slidenum">
              <a:rPr lang="en-US" smtClean="0"/>
              <a:t>21</a:t>
            </a:fld>
            <a:endParaRPr lang="en-US"/>
          </a:p>
        </p:txBody>
      </p:sp>
      <p:sp>
        <p:nvSpPr>
          <p:cNvPr id="6" name="Footer Placeholder 4">
            <a:extLst>
              <a:ext uri="{FF2B5EF4-FFF2-40B4-BE49-F238E27FC236}">
                <a16:creationId xmlns:a16="http://schemas.microsoft.com/office/drawing/2014/main" id="{DF84F011-C754-E458-E093-133506BA743D}"/>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lang="en-US" sz="1200" smtClean="0">
                <a:effectLst/>
              </a:defRPr>
            </a:lvl1pPr>
          </a:lstStyle>
          <a:p>
            <a:r>
              <a:rPr lang="en-US" dirty="0" err="1"/>
              <a:t>anesthesiaanswers.org</a:t>
            </a:r>
            <a:endParaRPr lang="en-US" sz="1200" dirty="0"/>
          </a:p>
        </p:txBody>
      </p:sp>
    </p:spTree>
    <p:extLst>
      <p:ext uri="{BB962C8B-B14F-4D97-AF65-F5344CB8AC3E}">
        <p14:creationId xmlns:p14="http://schemas.microsoft.com/office/powerpoint/2010/main" val="1724626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FA180-1DC9-C4F1-C76D-9F570550DE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8BCAF-9FB2-9732-4148-4E6903C0802A}"/>
              </a:ext>
            </a:extLst>
          </p:cNvPr>
          <p:cNvSpPr>
            <a:spLocks noGrp="1"/>
          </p:cNvSpPr>
          <p:nvPr>
            <p:ph type="ctrTitle"/>
          </p:nvPr>
        </p:nvSpPr>
        <p:spPr>
          <a:xfrm>
            <a:off x="1524000" y="1040087"/>
            <a:ext cx="9144000" cy="2387600"/>
          </a:xfrm>
        </p:spPr>
        <p:txBody>
          <a:bodyPr>
            <a:normAutofit/>
          </a:bodyPr>
          <a:lstStyle/>
          <a:p>
            <a:r>
              <a:rPr lang="en-US" dirty="0"/>
              <a:t>Beyond the Procedure</a:t>
            </a:r>
            <a:endParaRPr lang="en-US" sz="2700" b="1" dirty="0">
              <a:latin typeface="Gotham Bold" panose="02000604030000020004" pitchFamily="2" charset="0"/>
            </a:endParaRPr>
          </a:p>
        </p:txBody>
      </p:sp>
      <p:sp>
        <p:nvSpPr>
          <p:cNvPr id="3" name="Subtitle 2">
            <a:extLst>
              <a:ext uri="{FF2B5EF4-FFF2-40B4-BE49-F238E27FC236}">
                <a16:creationId xmlns:a16="http://schemas.microsoft.com/office/drawing/2014/main" id="{C3F18512-33E6-18AC-ECCB-86661CD59857}"/>
              </a:ext>
            </a:extLst>
          </p:cNvPr>
          <p:cNvSpPr>
            <a:spLocks noGrp="1"/>
          </p:cNvSpPr>
          <p:nvPr>
            <p:ph type="subTitle" idx="1"/>
          </p:nvPr>
        </p:nvSpPr>
        <p:spPr>
          <a:xfrm>
            <a:off x="1524000" y="3578665"/>
            <a:ext cx="9144000" cy="701313"/>
          </a:xfrm>
        </p:spPr>
        <p:txBody>
          <a:bodyPr>
            <a:normAutofit/>
          </a:bodyPr>
          <a:lstStyle/>
          <a:p>
            <a:pPr>
              <a:lnSpc>
                <a:spcPct val="100000"/>
              </a:lnSpc>
            </a:pPr>
            <a:r>
              <a:rPr lang="en-US" sz="2000" dirty="0"/>
              <a:t>Patient education is part of safe, patient-centered anesthesia care. </a:t>
            </a:r>
            <a:br>
              <a:rPr lang="en-US" sz="2000" dirty="0"/>
            </a:br>
            <a:r>
              <a:rPr lang="en-US" sz="2000" dirty="0"/>
              <a:t>Every conversation is an opportunity to build knowledge and trust.</a:t>
            </a:r>
          </a:p>
        </p:txBody>
      </p:sp>
      <p:sp>
        <p:nvSpPr>
          <p:cNvPr id="6" name="TextBox 5">
            <a:extLst>
              <a:ext uri="{FF2B5EF4-FFF2-40B4-BE49-F238E27FC236}">
                <a16:creationId xmlns:a16="http://schemas.microsoft.com/office/drawing/2014/main" id="{A704F97C-57DE-7AC1-164A-3B2F354FD095}"/>
              </a:ext>
            </a:extLst>
          </p:cNvPr>
          <p:cNvSpPr txBox="1"/>
          <p:nvPr/>
        </p:nvSpPr>
        <p:spPr>
          <a:xfrm>
            <a:off x="1170914" y="6433089"/>
            <a:ext cx="5603360" cy="246221"/>
          </a:xfrm>
          <a:prstGeom prst="rect">
            <a:avLst/>
          </a:prstGeom>
          <a:noFill/>
        </p:spPr>
        <p:txBody>
          <a:bodyPr wrap="square" rtlCol="0">
            <a:spAutoFit/>
          </a:bodyPr>
          <a:lstStyle/>
          <a:p>
            <a:r>
              <a:rPr lang="en-US" sz="1000" i="1" dirty="0">
                <a:solidFill>
                  <a:schemeClr val="accent1"/>
                </a:solidFill>
                <a:latin typeface="Arial" panose="020B0604020202020204" pitchFamily="34" charset="0"/>
                <a:cs typeface="Arial" panose="020B0604020202020204" pitchFamily="34" charset="0"/>
              </a:rPr>
              <a:t>Copyright © 2026, American Association of Nurse Anesthesiology. All rights reserved.</a:t>
            </a:r>
          </a:p>
        </p:txBody>
      </p:sp>
      <p:sp>
        <p:nvSpPr>
          <p:cNvPr id="8" name="TextBox 7">
            <a:extLst>
              <a:ext uri="{FF2B5EF4-FFF2-40B4-BE49-F238E27FC236}">
                <a16:creationId xmlns:a16="http://schemas.microsoft.com/office/drawing/2014/main" id="{E28800E3-208B-7339-E5E7-CD1774F80E26}"/>
              </a:ext>
            </a:extLst>
          </p:cNvPr>
          <p:cNvSpPr txBox="1"/>
          <p:nvPr/>
        </p:nvSpPr>
        <p:spPr>
          <a:xfrm>
            <a:off x="9575800" y="6445789"/>
            <a:ext cx="2184400" cy="230832"/>
          </a:xfrm>
          <a:prstGeom prst="rect">
            <a:avLst/>
          </a:prstGeom>
          <a:noFill/>
        </p:spPr>
        <p:txBody>
          <a:bodyPr wrap="square">
            <a:spAutoFit/>
          </a:bodyPr>
          <a:lstStyle/>
          <a:p>
            <a:pPr algn="r"/>
            <a:r>
              <a:rPr lang="en-US" sz="900" i="1" dirty="0">
                <a:solidFill>
                  <a:schemeClr val="accent1"/>
                </a:solidFill>
                <a:latin typeface="Arial" panose="020B0604020202020204" pitchFamily="34" charset="0"/>
                <a:cs typeface="Arial" panose="020B0604020202020204" pitchFamily="34" charset="0"/>
              </a:rPr>
              <a:t>Last modified: October 1, 2026</a:t>
            </a:r>
          </a:p>
        </p:txBody>
      </p:sp>
      <p:pic>
        <p:nvPicPr>
          <p:cNvPr id="13" name="Picture 12">
            <a:extLst>
              <a:ext uri="{FF2B5EF4-FFF2-40B4-BE49-F238E27FC236}">
                <a16:creationId xmlns:a16="http://schemas.microsoft.com/office/drawing/2014/main" id="{4FBC84D7-A11E-D97E-74FC-1D629410D7EC}"/>
              </a:ext>
            </a:extLst>
          </p:cNvPr>
          <p:cNvPicPr>
            <a:picLocks noChangeAspect="1"/>
          </p:cNvPicPr>
          <p:nvPr/>
        </p:nvPicPr>
        <p:blipFill>
          <a:blip r:embed="rId3"/>
          <a:stretch>
            <a:fillRect/>
          </a:stretch>
        </p:blipFill>
        <p:spPr>
          <a:xfrm>
            <a:off x="4034374" y="1034433"/>
            <a:ext cx="4123251" cy="1305431"/>
          </a:xfrm>
          <a:prstGeom prst="rect">
            <a:avLst/>
          </a:prstGeom>
        </p:spPr>
      </p:pic>
      <p:sp>
        <p:nvSpPr>
          <p:cNvPr id="4" name="Title 1">
            <a:extLst>
              <a:ext uri="{FF2B5EF4-FFF2-40B4-BE49-F238E27FC236}">
                <a16:creationId xmlns:a16="http://schemas.microsoft.com/office/drawing/2014/main" id="{88390829-9B53-3C79-318D-B6DC94279E0F}"/>
              </a:ext>
            </a:extLst>
          </p:cNvPr>
          <p:cNvSpPr txBox="1">
            <a:spLocks/>
          </p:cNvSpPr>
          <p:nvPr/>
        </p:nvSpPr>
        <p:spPr>
          <a:xfrm>
            <a:off x="831850" y="4679728"/>
            <a:ext cx="10515600" cy="4285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0" i="0" kern="1200">
                <a:solidFill>
                  <a:schemeClr val="accent1"/>
                </a:solidFill>
                <a:latin typeface="Gotham Book" panose="02000604040000020004" pitchFamily="2" charset="0"/>
                <a:ea typeface="+mj-ea"/>
                <a:cs typeface="+mj-cs"/>
              </a:defRPr>
            </a:lvl1pPr>
          </a:lstStyle>
          <a:p>
            <a:r>
              <a:rPr lang="en-US" sz="1600" b="1" spc="300" dirty="0">
                <a:latin typeface="Gotham Bold" panose="02000604030000020004" pitchFamily="2" charset="0"/>
              </a:rPr>
              <a:t>CONTINUE EXPLORING WITH:</a:t>
            </a:r>
          </a:p>
        </p:txBody>
      </p:sp>
      <p:sp>
        <p:nvSpPr>
          <p:cNvPr id="5" name="TextBox 4">
            <a:extLst>
              <a:ext uri="{FF2B5EF4-FFF2-40B4-BE49-F238E27FC236}">
                <a16:creationId xmlns:a16="http://schemas.microsoft.com/office/drawing/2014/main" id="{E6A76C52-D0D6-6385-A6AF-707EF35D5263}"/>
              </a:ext>
            </a:extLst>
          </p:cNvPr>
          <p:cNvSpPr txBox="1"/>
          <p:nvPr/>
        </p:nvSpPr>
        <p:spPr>
          <a:xfrm>
            <a:off x="942535" y="5188356"/>
            <a:ext cx="10404915" cy="338554"/>
          </a:xfrm>
          <a:prstGeom prst="rect">
            <a:avLst/>
          </a:prstGeom>
          <a:noFill/>
        </p:spPr>
        <p:txBody>
          <a:bodyPr wrap="square" rtlCol="0">
            <a:spAutoFit/>
          </a:bodyPr>
          <a:lstStyle/>
          <a:p>
            <a:pPr algn="ctr"/>
            <a:r>
              <a:rPr kumimoji="0" lang="en-US" sz="1600" u="none" strike="noStrike" kern="1200" cap="none" spc="0" normalizeH="0" baseline="0" noProof="0" dirty="0">
                <a:ln>
                  <a:noFill/>
                </a:ln>
                <a:solidFill>
                  <a:srgbClr val="003057"/>
                </a:solidFill>
                <a:effectLst/>
                <a:uLnTx/>
                <a:uFillTx/>
                <a:latin typeface="Arial" panose="020B0604020202020204" pitchFamily="34" charset="0"/>
                <a:cs typeface="Arial" panose="020B0604020202020204" pitchFamily="34" charset="0"/>
              </a:rPr>
              <a:t>Discussion guide  |  Learning activity  |  Anesthesia Answers</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7551183"/>
      </p:ext>
    </p:extLst>
  </p:cSld>
  <p:clrMapOvr>
    <a:masterClrMapping/>
  </p:clrMapOvr>
</p:sld>
</file>

<file path=ppt/theme/theme1.xml><?xml version="1.0" encoding="utf-8"?>
<a:theme xmlns:a="http://schemas.openxmlformats.org/drawingml/2006/main" name="Office Theme">
  <a:themeElements>
    <a:clrScheme name="AANA">
      <a:dk1>
        <a:srgbClr val="000000"/>
      </a:dk1>
      <a:lt1>
        <a:srgbClr val="D8D8D8"/>
      </a:lt1>
      <a:dk2>
        <a:srgbClr val="191919"/>
      </a:dk2>
      <a:lt2>
        <a:srgbClr val="FFFFFF"/>
      </a:lt2>
      <a:accent1>
        <a:srgbClr val="003057"/>
      </a:accent1>
      <a:accent2>
        <a:srgbClr val="B7DDE1"/>
      </a:accent2>
      <a:accent3>
        <a:srgbClr val="E1513E"/>
      </a:accent3>
      <a:accent4>
        <a:srgbClr val="DB864E"/>
      </a:accent4>
      <a:accent5>
        <a:srgbClr val="006171"/>
      </a:accent5>
      <a:accent6>
        <a:srgbClr val="19191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5336</TotalTime>
  <Words>1295</Words>
  <Application>Microsoft Macintosh PowerPoint</Application>
  <PresentationFormat>Widescreen</PresentationFormat>
  <Paragraphs>238</Paragraphs>
  <Slides>22</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Aptos</vt:lpstr>
      <vt:lpstr>Arial</vt:lpstr>
      <vt:lpstr>Gotham Bold</vt:lpstr>
      <vt:lpstr>Gotham Book</vt:lpstr>
      <vt:lpstr>Gotham Medium</vt:lpstr>
      <vt:lpstr>Montserrat</vt:lpstr>
      <vt:lpstr>System Font Regular</vt:lpstr>
      <vt:lpstr>Office Theme</vt:lpstr>
      <vt:lpstr>Beyond the Procedure: Educating Patients About Anesthesia</vt:lpstr>
      <vt:lpstr>Session description</vt:lpstr>
      <vt:lpstr>Learning objectives</vt:lpstr>
      <vt:lpstr>CENTRAL QUESTION</vt:lpstr>
      <vt:lpstr>PowerPoint Presentation</vt:lpstr>
      <vt:lpstr>Consider patient perspective</vt:lpstr>
      <vt:lpstr>The challenge</vt:lpstr>
      <vt:lpstr>Common misconceptions</vt:lpstr>
      <vt:lpstr>Health literacy</vt:lpstr>
      <vt:lpstr>Patient education = patient safety</vt:lpstr>
      <vt:lpstr>CRNA as educator &amp; advocate</vt:lpstr>
      <vt:lpstr>PowerPoint Presentation</vt:lpstr>
      <vt:lpstr>Communication strategies</vt:lpstr>
      <vt:lpstr>Communication approach</vt:lpstr>
      <vt:lpstr>Extending the conversation</vt:lpstr>
      <vt:lpstr>Putting in the practice</vt:lpstr>
      <vt:lpstr>Why Anesthesia Answers?</vt:lpstr>
      <vt:lpstr>How to use it</vt:lpstr>
      <vt:lpstr>More on Anesthesia Answers</vt:lpstr>
      <vt:lpstr>Takeaways</vt:lpstr>
      <vt:lpstr>Continue the conversation</vt:lpstr>
      <vt:lpstr>Beyond the Procedure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Kate Kallenberger</dc:creator>
  <cp:lastModifiedBy>Kate Kallenberger</cp:lastModifiedBy>
  <cp:revision>59</cp:revision>
  <dcterms:created xsi:type="dcterms:W3CDTF">2026-07-13T20:42:47Z</dcterms:created>
  <dcterms:modified xsi:type="dcterms:W3CDTF">2026-10-02T14:08:27Z</dcterms:modified>
</cp:coreProperties>
</file>