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81" r:id="rId2"/>
    <p:sldId id="286" r:id="rId3"/>
    <p:sldId id="315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28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57"/>
    <a:srgbClr val="B7DD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96"/>
    <p:restoredTop sz="83748"/>
  </p:normalViewPr>
  <p:slideViewPr>
    <p:cSldViewPr snapToGrid="0">
      <p:cViewPr varScale="1">
        <p:scale>
          <a:sx n="100" d="100"/>
          <a:sy n="100" d="100"/>
        </p:scale>
        <p:origin x="112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3428A2-DF69-9244-A077-6BAF0BD6FE4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DAFEB-08B3-1D43-B45D-C130F99E3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8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DAFEB-08B3-1D43-B45D-C130F99E3A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982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DAFEB-08B3-1D43-B45D-C130F99E3A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528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0FDB8-4572-8CF0-5883-F503EF5B6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BF08FE-9D81-5D44-F353-84D7A69359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16B953-35A4-E70E-8662-863D065F2E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98A228-5B86-49BE-592D-82250FEB99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DAFEB-08B3-1D43-B45D-C130F99E3A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779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9B8C6-EAAC-B214-C2E4-EFACDFFB7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6F182B-9FE5-B84F-CE1E-90A4D58988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A7B1AB-6E29-91BB-8F2A-FD2EADA9A0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7ED12-D042-41EC-69F1-2EBFDEC580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DAFEB-08B3-1D43-B45D-C130F99E3A8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55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20566-33BB-0FC2-AA21-F13F943CC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F8847A-F342-0F8A-1E18-AF71B3757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2CA4CF-C526-C6AF-7691-B7C5D92BB5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80438-1EEB-4F6D-9547-79649DE9E0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DAFEB-08B3-1D43-B45D-C130F99E3A8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294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0398FA-D1E7-1373-CE4C-74A201EA0F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200"/>
          <a:stretch>
            <a:fillRect/>
          </a:stretch>
        </p:blipFill>
        <p:spPr>
          <a:xfrm>
            <a:off x="1" y="0"/>
            <a:ext cx="12188952" cy="62713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605D81-E8F2-A758-CDA8-91E223D3DA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CFCE2-093C-1A7F-AEBB-A0B2ADE8BC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54B82E-3960-EE27-3300-047064E5C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1800" y="6481725"/>
            <a:ext cx="739114" cy="19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465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C5E3A-F249-9C55-6CBB-66BA4617C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2F037-E299-7E35-2E92-6A06061EB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E430A-A5B9-CA3D-F566-A8065602E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63DEB2A-C599-5C40-8942-6E54ED0A5E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355FA8E-8C23-021B-5459-841196632C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anesthesiaanswers.org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2822C-2D86-2537-C79B-3CF7B49CF4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2439" r="52868"/>
          <a:stretch>
            <a:fillRect/>
          </a:stretch>
        </p:blipFill>
        <p:spPr>
          <a:xfrm>
            <a:off x="11784132" y="313506"/>
            <a:ext cx="346250" cy="88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45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DEE20-B9E7-8170-8A91-9BB0CB820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D13C8C-276D-3109-67B3-697635D47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05E87-E740-2E23-7AE6-1A7D58E5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63DEB2A-C599-5C40-8942-6E54ED0A5E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7591833-A4FF-0716-1737-866C2D7F64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b="0" i="0" smtClean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anesthesiaanswers.org</a:t>
            </a:r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019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: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6363786-A5CA-6CB6-6C3F-D1BBB50116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2" r="42"/>
          <a:stretch/>
        </p:blipFill>
        <p:spPr>
          <a:xfrm>
            <a:off x="1" y="0"/>
            <a:ext cx="12188952" cy="62713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2EE19B-80F4-897B-3D19-014BE1CDA0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-2439" r="52868"/>
          <a:stretch>
            <a:fillRect/>
          </a:stretch>
        </p:blipFill>
        <p:spPr>
          <a:xfrm>
            <a:off x="11784132" y="313506"/>
            <a:ext cx="346250" cy="882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3DEE20-B9E7-8170-8A91-9BB0CB820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7" y="1709738"/>
            <a:ext cx="10515600" cy="2852737"/>
          </a:xfrm>
        </p:spPr>
        <p:txBody>
          <a:bodyPr anchor="ctr"/>
          <a:lstStyle>
            <a:lvl1pPr algn="ctr">
              <a:defRPr sz="60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05E87-E740-2E23-7AE6-1A7D58E5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63DEB2A-C599-5C40-8942-6E54ED0A5E6F}" type="slidenum">
              <a:rPr lang="en-US" smtClean="0"/>
              <a:pPr/>
              <a:t>‹#›</a:t>
            </a:fld>
            <a:endParaRPr lang="en-US" b="1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7591833-A4FF-0716-1737-866C2D7F64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b="1" i="0" smtClean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err="1"/>
              <a:t>anesthesiaanswers.org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0760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: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170EF4-0A03-A06A-F30A-34DF1AB7F8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2" r="42"/>
          <a:stretch/>
        </p:blipFill>
        <p:spPr>
          <a:xfrm>
            <a:off x="0" y="0"/>
            <a:ext cx="12188952" cy="62713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2EE19B-80F4-897B-3D19-014BE1CDA0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-2439" r="52868"/>
          <a:stretch>
            <a:fillRect/>
          </a:stretch>
        </p:blipFill>
        <p:spPr>
          <a:xfrm>
            <a:off x="11784132" y="313506"/>
            <a:ext cx="346250" cy="882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3DEE20-B9E7-8170-8A91-9BB0CB820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7" y="1709738"/>
            <a:ext cx="10515600" cy="2852737"/>
          </a:xfrm>
        </p:spPr>
        <p:txBody>
          <a:bodyPr anchor="ctr"/>
          <a:lstStyle>
            <a:lvl1pPr algn="ctr">
              <a:defRPr sz="60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05E87-E740-2E23-7AE6-1A7D58E5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63DEB2A-C599-5C40-8942-6E54ED0A5E6F}" type="slidenum">
              <a:rPr lang="en-US" smtClean="0"/>
              <a:pPr/>
              <a:t>‹#›</a:t>
            </a:fld>
            <a:endParaRPr lang="en-US" b="1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8F65976-CB81-03A8-F8E8-16A6B44128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b="1" i="0" smtClean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err="1"/>
              <a:t>anesthesiaanswers.org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32987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7AFE36-41BA-927B-3B6E-11FBB97423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200"/>
          <a:stretch>
            <a:fillRect/>
          </a:stretch>
        </p:blipFill>
        <p:spPr>
          <a:xfrm>
            <a:off x="0" y="0"/>
            <a:ext cx="12192000" cy="62729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3DEE20-B9E7-8170-8A91-9BB0CB820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487" y="2193094"/>
            <a:ext cx="9459026" cy="3396738"/>
          </a:xfrm>
        </p:spPr>
        <p:txBody>
          <a:bodyPr anchor="t"/>
          <a:lstStyle>
            <a:lvl1pPr algn="ctr">
              <a:lnSpc>
                <a:spcPct val="100000"/>
              </a:lnSpc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D13C8C-276D-3109-67B3-697635D4741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66487" y="1626526"/>
            <a:ext cx="9459026" cy="287337"/>
          </a:xfrm>
        </p:spPr>
        <p:txBody>
          <a:bodyPr/>
          <a:lstStyle>
            <a:lvl1pPr marL="0" indent="0" algn="ctr">
              <a:buNone/>
              <a:defRPr sz="1600" b="1" i="0" spc="3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05E87-E740-2E23-7AE6-1A7D58E5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63DEB2A-C599-5C40-8942-6E54ED0A5E6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376FB80-5D5D-47BB-BC00-F61EEAA178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b="1" i="0" smtClean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err="1"/>
              <a:t>anesthesiaanswers.org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1706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C4E82-2350-AAEC-989D-08A6A6A54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798C1-2780-2292-8ECF-AF1EAD8B8B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F40A90-E9EF-4AA3-FFF0-581991EE92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CEECB-9D5D-D8AF-EC55-28864FB7F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E4C3F44-F182-A426-08AD-8B631920A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/>
              <a:t>anesthesiaanswers.org</a:t>
            </a:r>
            <a:endParaRPr lang="en-US" sz="1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2E3B27-44A6-6E5A-07D7-4C18CBC275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2439" r="52868"/>
          <a:stretch>
            <a:fillRect/>
          </a:stretch>
        </p:blipFill>
        <p:spPr>
          <a:xfrm>
            <a:off x="11784132" y="313506"/>
            <a:ext cx="346250" cy="88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660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75EE2-8853-4405-9F97-ED09DD717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487F1-CB67-C857-BC7E-5058CE76C4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946608-6D14-64C7-04EE-17052BB89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06182-C51A-A013-AFF4-CF36193F04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B7AB2B-1505-B4A9-4232-EE2EC4E04D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8FB70D-7754-225C-DD1F-1E00D0A23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63DEB2A-C599-5C40-8942-6E54ED0A5E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9FB6D86-40D4-06A2-9965-FD9869C68E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anesthesiaanswers.org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A3BC26-2FD0-2EC6-ABDE-AF66247205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2439" r="52868"/>
          <a:stretch>
            <a:fillRect/>
          </a:stretch>
        </p:blipFill>
        <p:spPr>
          <a:xfrm>
            <a:off x="11784132" y="313506"/>
            <a:ext cx="346250" cy="88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139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3C229-C6F6-D45B-2F8C-2B0F23C61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E9937C-B3CE-B352-3FEA-38B883A93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723FD86-142D-E47C-184A-EF8B024E89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/>
              <a:t>anesthesiaanswers.org</a:t>
            </a:r>
            <a:endParaRPr lang="en-US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902F40-1EA8-1DEA-6461-0A73C7DD04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2439" r="52868"/>
          <a:stretch>
            <a:fillRect/>
          </a:stretch>
        </p:blipFill>
        <p:spPr>
          <a:xfrm>
            <a:off x="11784132" y="313506"/>
            <a:ext cx="346250" cy="88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809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E8CA96-A982-3DDA-790B-E34336D96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B2CD3-F3DA-8894-AF44-BB3C424C9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/>
              <a:t>anesthesiaanswers.org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1120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962B1-750D-9AB4-EB6F-A5CCABD90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1AF7B-A760-3495-4E04-C614D0C0E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04AC06-B518-B108-02C4-49833F610E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CB8D9-4089-E6C6-A7D1-CFBB6CCF0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6F8EE38-A5F6-B8A4-9DCA-34187418D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/>
              <a:t>anesthesiaanswers.org</a:t>
            </a:r>
            <a:endParaRPr lang="en-US" sz="1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1E4530-043E-0755-0541-844C6192EC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2439" r="52868"/>
          <a:stretch>
            <a:fillRect/>
          </a:stretch>
        </p:blipFill>
        <p:spPr>
          <a:xfrm>
            <a:off x="11784132" y="313506"/>
            <a:ext cx="346250" cy="88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359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343B4-5A25-1A9B-42D1-E6738B85C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AAB7F7-2D84-2591-2E68-D2AC0195C3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BEB1E6-C464-B95C-0763-EBBA115E3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B1007C-28D1-8B99-10D1-7DA13B6DD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8CF5A72-3DAE-D23D-64D3-C31C350C52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/>
              <a:t>anesthesiaanswers.org</a:t>
            </a:r>
            <a:endParaRPr lang="en-US" sz="1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5444BE-F674-D344-7F15-7305E13424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2439" r="52868"/>
          <a:stretch>
            <a:fillRect/>
          </a:stretch>
        </p:blipFill>
        <p:spPr>
          <a:xfrm>
            <a:off x="11784132" y="313506"/>
            <a:ext cx="346250" cy="88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8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6E42A-F53A-420F-5215-378B99B90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20E5DC-2859-F2FC-F571-450C4732CC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6E45B-A456-C8DD-741A-0BED56F7B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1F9536E-8B41-DB22-ACB8-94228F3AC6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/>
              <a:t>anesthesiaanswers.org</a:t>
            </a:r>
            <a:endParaRPr lang="en-US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25571B-7FC4-FCBA-A364-168456E2EF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2439" r="52868"/>
          <a:stretch>
            <a:fillRect/>
          </a:stretch>
        </p:blipFill>
        <p:spPr>
          <a:xfrm>
            <a:off x="11784132" y="313506"/>
            <a:ext cx="346250" cy="88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390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046CFF-6BD4-6722-2FEE-843147B1C0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1E8CB6-78AA-D2C2-AC5A-F47EDE77DA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144612-2AB7-C494-F6CE-AEBFB0F4F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DE55831-C3B1-4074-1D52-264CA98EBB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/>
              <a:t>anesthesiaanswers.org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53461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167853-B516-F257-BB2D-34F445BC0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674302-2FCF-039D-6A0F-8D01DB4D2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3FABC-6EF7-6049-0172-F89A5DB64B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b="1" i="0" smtClean="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err="1"/>
              <a:t>anesthesiaanswers.org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98649-5171-F786-FA9A-E219722C3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66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63DEB2A-C599-5C40-8942-6E54ED0A5E6F}" type="slidenum">
              <a:rPr lang="en-US" smtClean="0"/>
              <a:pPr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70765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62" r:id="rId5"/>
    <p:sldLayoutId id="2147483660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None/>
        <a:defRPr sz="2800" b="1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+"/>
        <a:defRPr sz="24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+"/>
        <a:defRPr sz="20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+"/>
        <a:defRPr sz="18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+"/>
        <a:defRPr sz="18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anesthesiaanswers.aana.com/contact-us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C997-942B-57E5-B028-6AB67B68C9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11037"/>
            <a:ext cx="9144000" cy="2387600"/>
          </a:xfrm>
        </p:spPr>
        <p:txBody>
          <a:bodyPr>
            <a:normAutofit/>
          </a:bodyPr>
          <a:lstStyle/>
          <a:p>
            <a:r>
              <a:rPr lang="en-US" sz="1600" b="1" spc="300" dirty="0"/>
              <a:t>LEARNING</a:t>
            </a:r>
            <a:r>
              <a:rPr lang="en-US" sz="1600" b="1" spc="300" dirty="0">
                <a:latin typeface="Gotham Bold" panose="02000604030000020004" pitchFamily="2" charset="0"/>
              </a:rPr>
              <a:t> ACTIVITY</a:t>
            </a:r>
            <a:br>
              <a:rPr lang="en-US" sz="1600" b="1" spc="300" dirty="0">
                <a:latin typeface="Gotham Bold" panose="02000604030000020004" pitchFamily="2" charset="0"/>
              </a:rPr>
            </a:br>
            <a:br>
              <a:rPr lang="en-US" sz="1600" b="1" spc="300" dirty="0">
                <a:latin typeface="Gotham Bold" panose="02000604030000020004" pitchFamily="2" charset="0"/>
              </a:rPr>
            </a:br>
            <a:r>
              <a:rPr lang="en-US" sz="4000" dirty="0"/>
              <a:t>Communication &amp; Safety Challenge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E6EA98-F3C4-EFBE-A6DA-53D8B8BBB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0712"/>
            <a:ext cx="9144000" cy="1655762"/>
          </a:xfrm>
        </p:spPr>
        <p:txBody>
          <a:bodyPr/>
          <a:lstStyle/>
          <a:p>
            <a:r>
              <a:rPr lang="en-US" sz="2000" dirty="0"/>
              <a:t>Anesthesia Answers Educator Toolkit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C35DDF-B490-5035-947F-16E15EAC9156}"/>
              </a:ext>
            </a:extLst>
          </p:cNvPr>
          <p:cNvSpPr txBox="1"/>
          <p:nvPr/>
        </p:nvSpPr>
        <p:spPr>
          <a:xfrm>
            <a:off x="1170914" y="6433089"/>
            <a:ext cx="5603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2026, American Association of Nurse Anesthesiology. All rights reserved.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0667A0-8DC4-6C5F-7824-7A04FED2DEF9}"/>
              </a:ext>
            </a:extLst>
          </p:cNvPr>
          <p:cNvSpPr txBox="1"/>
          <p:nvPr/>
        </p:nvSpPr>
        <p:spPr>
          <a:xfrm>
            <a:off x="9575800" y="6445789"/>
            <a:ext cx="21844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 modified: October 1, 2026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8C4018C-6989-DC84-9142-15E8A1649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964" y="1173738"/>
            <a:ext cx="5386072" cy="170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48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D214B8A-DAC8-407F-2744-DD85A6E34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Facilitator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4FDAEF-DD9A-8551-AE11-1432CCFFD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A107EC0-6F24-C57A-C7F7-96C51D855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>
                <a:latin typeface="Gotham Medium" panose="02000604030000020004" pitchFamily="2" charset="0"/>
              </a:rPr>
              <a:t>anesthesiaanswers.org</a:t>
            </a:r>
            <a:endParaRPr lang="en-US" sz="1200" dirty="0"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237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E1329-364C-1172-C297-DF77EA02E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E1AE6C7-FC80-A615-98DF-BC730BAD0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487" y="2193094"/>
            <a:ext cx="9459026" cy="3396738"/>
          </a:xfrm>
        </p:spPr>
        <p:txBody>
          <a:bodyPr/>
          <a:lstStyle/>
          <a:p>
            <a:r>
              <a:rPr lang="en-US" dirty="0"/>
              <a:t>To help students apply health literacy and patient communication principles to realistic anesthesia scenarios by practicing rapid clinical decision-making, identifying communication challenges, and developing patient-centered responses that promote safety, trust, and advocacy.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40D7F4-47DE-C042-5347-1A69AA17F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6487" y="1626526"/>
            <a:ext cx="9459026" cy="287337"/>
          </a:xfrm>
        </p:spPr>
        <p:txBody>
          <a:bodyPr/>
          <a:lstStyle/>
          <a:p>
            <a:r>
              <a:rPr lang="en-US" dirty="0"/>
              <a:t>PURPOSE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85908-B1FD-688D-836F-80533D3A6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F049B94-6879-85D9-6DFE-CB6C944F85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>
                <a:latin typeface="Gotham Medium" panose="02000604030000020004" pitchFamily="2" charset="0"/>
              </a:rPr>
              <a:t>anesthesiaanswers.org</a:t>
            </a:r>
            <a:endParaRPr lang="en-US" sz="1200" dirty="0"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610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A8B6E-6598-C7D6-146D-7C432F4A6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EAB17-E6D2-61DA-7FBA-1F8966752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Gotham Book" panose="02000604040000020004" pitchFamily="2" charset="0"/>
              </a:rPr>
              <a:t>The CRNA Communication &amp; Safety Challenge is an interactive, scenario-based activity designed to help students translate communication principles into clinical practice.</a:t>
            </a:r>
          </a:p>
          <a:p>
            <a:endParaRPr lang="en-US" sz="2000" dirty="0">
              <a:latin typeface="Gotham Book" panose="02000604040000020004" pitchFamily="2" charset="0"/>
            </a:endParaRPr>
          </a:p>
          <a:p>
            <a:r>
              <a:rPr lang="en-US" sz="2000" dirty="0">
                <a:latin typeface="Gotham Book" panose="02000604040000020004" pitchFamily="2" charset="0"/>
              </a:rPr>
              <a:t>Students will work through four realistic perioperative communication scenarios that challenge them to think like a future CRNA. Each scenario presents a moment where communication choices can influence patient understanding, trust, preparation, and safety.</a:t>
            </a:r>
          </a:p>
          <a:p>
            <a:endParaRPr lang="en-US" sz="2000" dirty="0"/>
          </a:p>
          <a:p>
            <a:r>
              <a:rPr lang="en-US" sz="1600" b="1" spc="300" dirty="0">
                <a:latin typeface="Gotham Bold" panose="02000604030000020004" pitchFamily="2" charset="0"/>
              </a:rPr>
              <a:t>STUDENTS MAY COMPLETE THE ACTIVITY:</a:t>
            </a:r>
          </a:p>
          <a:p>
            <a:pPr lvl="1"/>
            <a:r>
              <a:rPr lang="en-US" sz="1800" dirty="0"/>
              <a:t>Individually</a:t>
            </a:r>
          </a:p>
          <a:p>
            <a:pPr lvl="1"/>
            <a:r>
              <a:rPr lang="en-US" sz="1800" dirty="0"/>
              <a:t>In small groups</a:t>
            </a:r>
          </a:p>
          <a:p>
            <a:pPr lvl="1"/>
            <a:r>
              <a:rPr lang="en-US" sz="1800" dirty="0"/>
              <a:t>As a facilitated classroom activity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9A450-6749-564B-A160-D0F14CAD1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4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397A412-676F-97F3-3234-EDCBA96D1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>
                <a:latin typeface="Gotham Medium" panose="02000604030000020004" pitchFamily="2" charset="0"/>
              </a:rPr>
              <a:t>anesthesiaanswers.org</a:t>
            </a:r>
            <a:endParaRPr lang="en-US" sz="1200" dirty="0"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107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4D814-F62B-C211-CEEA-9DA7F8067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Facilitator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118DC-E30B-C537-FF93-2D497BF5FC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400" b="1" dirty="0">
                <a:latin typeface="Montserrat" pitchFamily="2" charset="77"/>
              </a:rPr>
              <a:t>Step 1: Introduce the Challenge</a:t>
            </a:r>
            <a:endParaRPr lang="en-US" sz="1400" dirty="0">
              <a:latin typeface="Montserrat" pitchFamily="2" charset="77"/>
            </a:endParaRPr>
          </a:p>
          <a:p>
            <a:r>
              <a:rPr lang="en-US" sz="1400" dirty="0">
                <a:latin typeface="Montserrat" pitchFamily="2" charset="77"/>
              </a:rPr>
              <a:t>Explain to students: “As future CRNAs, you will often have limited time to answer questions, reduce uncertainty, and prepare patients for anesthesia. These brief interactions can significantly influence patient trust, understanding, and safety.”</a:t>
            </a:r>
          </a:p>
          <a:p>
            <a:endParaRPr lang="en-US" sz="1400" dirty="0">
              <a:latin typeface="Montserrat" pitchFamily="2" charset="77"/>
            </a:endParaRPr>
          </a:p>
          <a:p>
            <a:r>
              <a:rPr lang="en-US" sz="1400" b="1" dirty="0">
                <a:latin typeface="Montserrat" pitchFamily="2" charset="77"/>
              </a:rPr>
              <a:t>Step 2: Present the Challenge</a:t>
            </a:r>
          </a:p>
          <a:p>
            <a:r>
              <a:rPr lang="en-US" sz="1400" dirty="0">
                <a:latin typeface="Montserrat" pitchFamily="2" charset="77"/>
              </a:rPr>
              <a:t>Present students with each challenge scenario by sharing/casting your screen on a larger monitor, printing hard copies, or sharing your screen via video call platform if the class is virtual.</a:t>
            </a:r>
          </a:p>
          <a:p>
            <a:r>
              <a:rPr lang="en-US" sz="1400" dirty="0">
                <a:latin typeface="Montserrat" pitchFamily="2" charset="77"/>
              </a:rPr>
              <a:t>For each scenario, students have </a:t>
            </a:r>
            <a:r>
              <a:rPr lang="en-US" sz="1400" b="1" dirty="0">
                <a:latin typeface="Montserrat" pitchFamily="2" charset="77"/>
              </a:rPr>
              <a:t>2 minutes</a:t>
            </a:r>
            <a:r>
              <a:rPr lang="en-US" sz="1400" dirty="0">
                <a:latin typeface="Montserrat" pitchFamily="2" charset="77"/>
              </a:rPr>
              <a:t> to respond. They should consider:</a:t>
            </a:r>
          </a:p>
          <a:p>
            <a:pPr lvl="1"/>
            <a:r>
              <a:rPr lang="en-US" sz="1400" dirty="0">
                <a:latin typeface="Montserrat" pitchFamily="2" charset="77"/>
              </a:rPr>
              <a:t>What would you say?</a:t>
            </a:r>
          </a:p>
          <a:p>
            <a:pPr lvl="1"/>
            <a:r>
              <a:rPr lang="en-US" sz="1400" dirty="0">
                <a:latin typeface="Montserrat" pitchFamily="2" charset="77"/>
              </a:rPr>
              <a:t>What would you do?</a:t>
            </a:r>
          </a:p>
          <a:p>
            <a:pPr lvl="1"/>
            <a:r>
              <a:rPr lang="en-US" sz="1400" dirty="0">
                <a:latin typeface="Montserrat" pitchFamily="2" charset="77"/>
              </a:rPr>
              <a:t>Why does it matter for patient safety?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5CFAF4-78FF-C37A-3F7A-E992FEF52BA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1400" b="1" dirty="0">
                <a:latin typeface="Montserrat" pitchFamily="2" charset="77"/>
              </a:rPr>
              <a:t>Step 3: Debrief</a:t>
            </a:r>
          </a:p>
          <a:p>
            <a:r>
              <a:rPr lang="en-US" sz="1400" dirty="0">
                <a:latin typeface="Montserrat" pitchFamily="2" charset="77"/>
              </a:rPr>
              <a:t>After each scenario, ask students to share their approach. Discuss:</a:t>
            </a:r>
          </a:p>
          <a:p>
            <a:pPr lvl="1"/>
            <a:r>
              <a:rPr lang="en-US" sz="1400" dirty="0">
                <a:latin typeface="Montserrat" pitchFamily="2" charset="77"/>
              </a:rPr>
              <a:t>What communication challenge was present?</a:t>
            </a:r>
          </a:p>
          <a:p>
            <a:pPr lvl="1"/>
            <a:r>
              <a:rPr lang="en-US" sz="1400" dirty="0">
                <a:latin typeface="Montserrat" pitchFamily="2" charset="77"/>
              </a:rPr>
              <a:t>How did the response address the patient’s needs?</a:t>
            </a:r>
          </a:p>
          <a:p>
            <a:pPr lvl="1"/>
            <a:r>
              <a:rPr lang="en-US" sz="1400" dirty="0">
                <a:latin typeface="Montserrat" pitchFamily="2" charset="77"/>
              </a:rPr>
              <a:t>How did the approach support education, advocacy, or safety?</a:t>
            </a:r>
          </a:p>
          <a:p>
            <a:r>
              <a:rPr lang="en-US" sz="1400" dirty="0">
                <a:latin typeface="Montserrat" pitchFamily="2" charset="77"/>
              </a:rPr>
              <a:t>Reinforce strong communication:</a:t>
            </a:r>
          </a:p>
          <a:p>
            <a:pPr lvl="1"/>
            <a:r>
              <a:rPr lang="en-US" sz="1400" dirty="0">
                <a:latin typeface="Montserrat" pitchFamily="2" charset="77"/>
              </a:rPr>
              <a:t>Educates patients</a:t>
            </a:r>
          </a:p>
          <a:p>
            <a:pPr lvl="1"/>
            <a:r>
              <a:rPr lang="en-US" sz="1400" dirty="0">
                <a:latin typeface="Montserrat" pitchFamily="2" charset="77"/>
              </a:rPr>
              <a:t>Reduces uncertainty</a:t>
            </a:r>
          </a:p>
          <a:p>
            <a:pPr lvl="1"/>
            <a:r>
              <a:rPr lang="en-US" sz="1400" dirty="0">
                <a:latin typeface="Montserrat" pitchFamily="2" charset="77"/>
              </a:rPr>
              <a:t>Builds trust</a:t>
            </a:r>
          </a:p>
          <a:p>
            <a:pPr lvl="1"/>
            <a:r>
              <a:rPr lang="en-US" sz="1400" dirty="0">
                <a:latin typeface="Montserrat" pitchFamily="2" charset="77"/>
              </a:rPr>
              <a:t>Supports informed decision-making</a:t>
            </a:r>
          </a:p>
          <a:p>
            <a:pPr lvl="1"/>
            <a:r>
              <a:rPr lang="en-US" sz="1400" dirty="0">
                <a:latin typeface="Montserrat" pitchFamily="2" charset="77"/>
              </a:rPr>
              <a:t>Promotes patient safety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52D630-5923-EF7E-02B0-C3653719A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5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365EE8A-840A-6DBF-2ACF-5BA5E97D33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>
                <a:latin typeface="Gotham Medium" panose="02000604030000020004" pitchFamily="2" charset="0"/>
              </a:rPr>
              <a:t>anesthesiaanswers.org</a:t>
            </a:r>
            <a:endParaRPr lang="en-US" sz="1200" dirty="0"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864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C83B-C030-4096-A29B-66EF8C1CF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9103454-4566-2863-D062-1D99235B3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activity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6731B-C318-9F39-E4AE-D9D049298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6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F0CDEB-DBCB-8A81-797F-E98CE7DD7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>
                <a:latin typeface="Gotham Medium" panose="02000604030000020004" pitchFamily="2" charset="0"/>
              </a:rPr>
              <a:t>anesthesiaanswers.org</a:t>
            </a:r>
            <a:endParaRPr lang="en-US" sz="1200" dirty="0"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315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8E613-1C52-0B50-E0CF-B368030D4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role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3E2B7-2A98-13AD-BEC4-ABE185A46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000" b="1" dirty="0"/>
              <a:t>You are the CRNA.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What would you say?</a:t>
            </a:r>
            <a:r>
              <a:rPr lang="en-US" sz="2000" dirty="0">
                <a:latin typeface="Gotham Book" panose="02000604040000020004" pitchFamily="2" charset="0"/>
              </a:rPr>
              <a:t> Your goal is not to find the “perfect” response. It’s to practice making thoughtful communication decisions that support patient safety, trust, and understanding.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Gotham Book" panose="02000604040000020004" pitchFamily="2" charset="0"/>
              </a:rPr>
              <a:t>For each challenge, you have </a:t>
            </a:r>
            <a:r>
              <a:rPr lang="en-US" sz="2000" b="1" dirty="0">
                <a:latin typeface="Gotham Bold" panose="02000604030000020004" pitchFamily="2" charset="0"/>
              </a:rPr>
              <a:t>2 minutes</a:t>
            </a:r>
            <a:r>
              <a:rPr lang="en-US" sz="2000" dirty="0">
                <a:latin typeface="Gotham Book" panose="02000604040000020004" pitchFamily="2" charset="0"/>
              </a:rPr>
              <a:t>. Discuss:</a:t>
            </a:r>
            <a:endParaRPr lang="en-US" sz="1800" dirty="0"/>
          </a:p>
          <a:p>
            <a:pPr lvl="1">
              <a:lnSpc>
                <a:spcPct val="150000"/>
              </a:lnSpc>
            </a:pPr>
            <a:r>
              <a:rPr lang="en-US" sz="1800" dirty="0"/>
              <a:t>What would you say?</a:t>
            </a:r>
          </a:p>
          <a:p>
            <a:pPr lvl="1">
              <a:lnSpc>
                <a:spcPct val="150000"/>
              </a:lnSpc>
            </a:pPr>
            <a:r>
              <a:rPr lang="en-US" sz="1800" dirty="0"/>
              <a:t>What would you do?</a:t>
            </a:r>
          </a:p>
          <a:p>
            <a:pPr lvl="1">
              <a:lnSpc>
                <a:spcPct val="150000"/>
              </a:lnSpc>
            </a:pPr>
            <a:r>
              <a:rPr lang="en-US" sz="1800" dirty="0"/>
              <a:t>How does your response support safe patient care?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4585C-B190-31A0-C3EA-59E3B75A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7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1A095C0-95E4-39DD-FC1A-0C95243616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>
                <a:latin typeface="Gotham Medium" panose="02000604030000020004" pitchFamily="2" charset="0"/>
              </a:rPr>
              <a:t>anesthesiaanswers.org</a:t>
            </a:r>
            <a:endParaRPr lang="en-US" sz="1200" dirty="0"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882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789A4-7B71-C5B4-4994-032ED921F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1A72E-C80C-D306-D64D-4FC7BCFA1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1: I trust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B8F76-CDBE-68EE-4AA9-1C81ABC16F7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1800" b="1" spc="300" dirty="0">
                <a:latin typeface="Gotham Bold" panose="02000604030000020004" pitchFamily="2" charset="0"/>
              </a:rPr>
              <a:t>SCENARIO</a:t>
            </a:r>
          </a:p>
          <a:p>
            <a:r>
              <a:rPr lang="en-US" sz="1800" b="0" dirty="0">
                <a:latin typeface="Montserrat" pitchFamily="2" charset="77"/>
              </a:rPr>
              <a:t>Your patient is preparing for surgery and tells you: “I don’t really understand what anesthesia involves, but I trust you.” The patient appears calm and does not ask questions.</a:t>
            </a:r>
          </a:p>
          <a:p>
            <a:pPr>
              <a:lnSpc>
                <a:spcPct val="100000"/>
              </a:lnSpc>
              <a:spcBef>
                <a:spcPts val="2800"/>
              </a:spcBef>
            </a:pPr>
            <a:r>
              <a:rPr lang="en-US" sz="1800" b="1" spc="300" dirty="0">
                <a:latin typeface="Gotham Bold" panose="02000604030000020004" pitchFamily="2" charset="0"/>
              </a:rPr>
              <a:t>CHALLENGE</a:t>
            </a:r>
          </a:p>
          <a:p>
            <a:r>
              <a:rPr lang="en-US" sz="1800" b="0" dirty="0">
                <a:latin typeface="Montserrat" pitchFamily="2" charset="77"/>
              </a:rPr>
              <a:t>How do you respond in a way that respects the patient’s trust while ensuring they understand what to expect?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4A5B88-FBB6-0D0B-7834-652C22761E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sz="1800" b="1" spc="300" dirty="0">
                <a:latin typeface="Gotham Bold" panose="02000604030000020004" pitchFamily="2" charset="0"/>
              </a:rPr>
              <a:t>CONSIDER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057"/>
              </a:solidFill>
              <a:effectLst/>
              <a:uLnTx/>
              <a:uFillTx/>
              <a:latin typeface="Gotham Medium" panose="02000604030000020004" pitchFamily="2" charset="0"/>
              <a:ea typeface="+mn-ea"/>
              <a:cs typeface="+mn-cs"/>
            </a:endParaRPr>
          </a:p>
          <a:p>
            <a:pPr marL="28575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How would you assess the patient’s current understanding?</a:t>
            </a:r>
          </a:p>
          <a:p>
            <a:pPr marL="28575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What information is most important to communicate?</a:t>
            </a:r>
          </a:p>
          <a:p>
            <a:pPr marL="28575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How would you encourage questions or participation?</a:t>
            </a:r>
          </a:p>
          <a:p>
            <a:pPr>
              <a:lnSpc>
                <a:spcPct val="100000"/>
              </a:lnSpc>
              <a:spcBef>
                <a:spcPts val="2800"/>
              </a:spcBef>
              <a:defRPr/>
            </a:pPr>
            <a:r>
              <a:rPr lang="en-US" sz="1800" b="1" spc="300" dirty="0">
                <a:latin typeface="Gotham Bold" panose="02000604030000020004" pitchFamily="2" charset="0"/>
              </a:rPr>
              <a:t>ANSWER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057"/>
              </a:solidFill>
              <a:effectLst/>
              <a:uLnTx/>
              <a:uFillTx/>
              <a:latin typeface="Gotham Medium" panose="02000604030000020004" pitchFamily="2" charset="0"/>
              <a:ea typeface="+mn-ea"/>
              <a:cs typeface="+mn-cs"/>
            </a:endParaRPr>
          </a:p>
          <a:p>
            <a:pPr marL="28575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What would you say?</a:t>
            </a:r>
          </a:p>
          <a:p>
            <a:pPr marL="28575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What would you do?</a:t>
            </a:r>
          </a:p>
          <a:p>
            <a:pPr marL="28575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How does your response support safe patient care?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6219DA-276F-194F-45FD-A09C46DF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B13B42A-133E-B2B2-DF95-B5AD500C2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>
                <a:latin typeface="Gotham Medium" panose="02000604030000020004" pitchFamily="2" charset="0"/>
              </a:rPr>
              <a:t>anesthesiaanswers.org</a:t>
            </a:r>
            <a:endParaRPr lang="en-US" sz="1200" dirty="0"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38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67912-3D4A-F8E8-016D-F551AE9BA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ABF58-ABE7-9C79-D8D2-B7C4CAF9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2: The silent patient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D6B81-5CEF-C615-2EDC-0151A9479B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1800" b="1" spc="300" dirty="0">
                <a:latin typeface="Gotham Bold" panose="02000604030000020004" pitchFamily="2" charset="0"/>
              </a:rPr>
              <a:t>SCENARIO</a:t>
            </a:r>
          </a:p>
          <a:p>
            <a:r>
              <a:rPr lang="en-US" sz="1800" b="0" dirty="0">
                <a:latin typeface="Montserrat" pitchFamily="2" charset="77"/>
              </a:rPr>
              <a:t>During your preoperative assessment, a patient provides short answers, nods along, and says they understand the anesthesia plan. However, you are unsure whether the patient truly understands what was discussed.</a:t>
            </a:r>
          </a:p>
          <a:p>
            <a:pPr>
              <a:lnSpc>
                <a:spcPct val="100000"/>
              </a:lnSpc>
              <a:spcBef>
                <a:spcPts val="2800"/>
              </a:spcBef>
            </a:pPr>
            <a:r>
              <a:rPr lang="en-US" sz="1800" b="1" spc="300" dirty="0">
                <a:latin typeface="Gotham Bold" panose="02000604030000020004" pitchFamily="2" charset="0"/>
              </a:rPr>
              <a:t>CHALLENGE</a:t>
            </a:r>
          </a:p>
          <a:p>
            <a:r>
              <a:rPr lang="en-US" sz="1800" b="0" dirty="0">
                <a:latin typeface="Montserrat" pitchFamily="2" charset="77"/>
              </a:rPr>
              <a:t>How do you assess understanding without making the patient feel uncomfortable or judged?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028B8D-3230-627E-0A90-96F05DD549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sz="1800" b="1" spc="300" dirty="0">
                <a:latin typeface="Gotham Bold" panose="02000604030000020004" pitchFamily="2" charset="0"/>
              </a:rPr>
              <a:t>CONSIDER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057"/>
              </a:solidFill>
              <a:effectLst/>
              <a:uLnTx/>
              <a:uFillTx/>
              <a:latin typeface="Gotham Medium" panose="02000604030000020004" pitchFamily="2" charset="0"/>
              <a:ea typeface="+mn-ea"/>
              <a:cs typeface="+mn-cs"/>
            </a:endParaRPr>
          </a:p>
          <a:p>
            <a:pPr marL="285750" lvl="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What questions could help reveal understanding?</a:t>
            </a:r>
          </a:p>
          <a:p>
            <a:pPr marL="285750" lvl="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How might teach-back be used?</a:t>
            </a:r>
          </a:p>
          <a:p>
            <a:pPr marL="285750" lvl="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How can you create an environment where patients feel comfortable asking questions?</a:t>
            </a:r>
          </a:p>
          <a:p>
            <a:pPr>
              <a:lnSpc>
                <a:spcPct val="100000"/>
              </a:lnSpc>
              <a:spcBef>
                <a:spcPts val="2800"/>
              </a:spcBef>
              <a:defRPr/>
            </a:pPr>
            <a:r>
              <a:rPr lang="en-US" sz="1800" b="1" spc="300" dirty="0">
                <a:latin typeface="Gotham Bold" panose="02000604030000020004" pitchFamily="2" charset="0"/>
              </a:rPr>
              <a:t>ANSWER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057"/>
              </a:solidFill>
              <a:effectLst/>
              <a:uLnTx/>
              <a:uFillTx/>
              <a:latin typeface="Gotham Medium" panose="02000604030000020004" pitchFamily="2" charset="0"/>
              <a:ea typeface="+mn-ea"/>
              <a:cs typeface="+mn-cs"/>
            </a:endParaRPr>
          </a:p>
          <a:p>
            <a:pPr marL="28575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What would you say?</a:t>
            </a:r>
          </a:p>
          <a:p>
            <a:pPr marL="28575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What would you do?</a:t>
            </a:r>
          </a:p>
          <a:p>
            <a:pPr marL="28575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How does your response support safe patient care?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2B9CB-3EC5-9ADF-6CE8-485D88822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F5DDB93-DD95-E253-A1BB-D99C9380F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>
                <a:latin typeface="Gotham Medium" panose="02000604030000020004" pitchFamily="2" charset="0"/>
              </a:rPr>
              <a:t>anesthesiaanswers.org</a:t>
            </a:r>
            <a:endParaRPr lang="en-US" sz="1200" dirty="0"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536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6301D-7FE6-B4D2-9D7C-006BDE4DA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96479-69F2-483B-968D-A13A5EBF5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3: Too much information, too little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90A00-6EAD-98BC-18C4-F7B9E4EBA98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1800" b="1" spc="300" dirty="0">
                <a:latin typeface="Gotham Bold" panose="02000604030000020004" pitchFamily="2" charset="0"/>
              </a:rPr>
              <a:t>SCENARIO</a:t>
            </a:r>
          </a:p>
          <a:p>
            <a:r>
              <a:rPr lang="en-US" sz="1800" b="0" dirty="0">
                <a:latin typeface="Montserrat" pitchFamily="2" charset="77"/>
              </a:rPr>
              <a:t>A patient asks: “Can you tell me everything that could go wrong with anesthesia?” The operating room is preparing for the patient, and you have limited time.</a:t>
            </a:r>
          </a:p>
          <a:p>
            <a:pPr>
              <a:lnSpc>
                <a:spcPct val="100000"/>
              </a:lnSpc>
              <a:spcBef>
                <a:spcPts val="2800"/>
              </a:spcBef>
            </a:pPr>
            <a:r>
              <a:rPr lang="en-US" sz="1800" b="1" spc="300" dirty="0">
                <a:latin typeface="Gotham Bold" panose="02000604030000020004" pitchFamily="2" charset="0"/>
              </a:rPr>
              <a:t>CHALLENGE</a:t>
            </a:r>
          </a:p>
          <a:p>
            <a:r>
              <a:rPr lang="en-US" sz="1800" b="0" dirty="0">
                <a:latin typeface="Montserrat" pitchFamily="2" charset="77"/>
              </a:rPr>
              <a:t>How do you balance transparency, informed consent, and avoiding information overload?</a:t>
            </a:r>
          </a:p>
        </p:txBody>
      </p:sp>
      <p:sp useBgFill="1">
        <p:nvSpPr>
          <p:cNvPr id="4" name="Content Placeholder 3">
            <a:extLst>
              <a:ext uri="{FF2B5EF4-FFF2-40B4-BE49-F238E27FC236}">
                <a16:creationId xmlns:a16="http://schemas.microsoft.com/office/drawing/2014/main" id="{9EF9AF0E-8298-AB05-C96A-9A21445E2D9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sz="1800" b="1" spc="300" dirty="0">
                <a:latin typeface="Gotham Bold" panose="02000604030000020004" pitchFamily="2" charset="0"/>
              </a:rPr>
              <a:t>CONSIDER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057"/>
              </a:solidFill>
              <a:effectLst/>
              <a:uLnTx/>
              <a:uFillTx/>
              <a:latin typeface="Gotham Medium" panose="02000604030000020004" pitchFamily="2" charset="0"/>
              <a:ea typeface="+mn-ea"/>
              <a:cs typeface="+mn-cs"/>
            </a:endParaRPr>
          </a:p>
          <a:p>
            <a:pPr marL="285750" lvl="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How would you prioritize the information provided?</a:t>
            </a:r>
          </a:p>
          <a:p>
            <a:pPr marL="285750" lvl="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How would you address the patient’s underlying concern?</a:t>
            </a:r>
          </a:p>
          <a:p>
            <a:pPr marL="285750" lvl="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How can communication remain clear under time constraints?</a:t>
            </a:r>
          </a:p>
          <a:p>
            <a:pPr>
              <a:lnSpc>
                <a:spcPct val="100000"/>
              </a:lnSpc>
              <a:spcBef>
                <a:spcPts val="2800"/>
              </a:spcBef>
              <a:defRPr/>
            </a:pPr>
            <a:r>
              <a:rPr lang="en-US" sz="1800" b="1" spc="300" dirty="0">
                <a:latin typeface="Gotham Bold" panose="02000604030000020004" pitchFamily="2" charset="0"/>
              </a:rPr>
              <a:t>ANSWER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057"/>
              </a:solidFill>
              <a:effectLst/>
              <a:uLnTx/>
              <a:uFillTx/>
              <a:latin typeface="Gotham Medium" panose="02000604030000020004" pitchFamily="2" charset="0"/>
              <a:ea typeface="+mn-ea"/>
              <a:cs typeface="+mn-cs"/>
            </a:endParaRPr>
          </a:p>
          <a:p>
            <a:pPr marL="28575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What would you say?</a:t>
            </a:r>
          </a:p>
          <a:p>
            <a:pPr marL="28575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What would you do?</a:t>
            </a:r>
          </a:p>
          <a:p>
            <a:pPr marL="28575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How does your response support safe patient care?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DD6ED-F5A4-0AC9-2A55-C6BAEC983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C5C33EA-4A6F-0E57-288D-55AE9280A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>
                <a:latin typeface="Gotham Medium" panose="02000604030000020004" pitchFamily="2" charset="0"/>
              </a:rPr>
              <a:t>anesthesiaanswers.org</a:t>
            </a:r>
            <a:endParaRPr lang="en-US" sz="1200" dirty="0"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122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D51CA-E18A-AA56-30CE-95766CEDC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DC75C-11B5-34F7-9F53-32F8F47D3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4: After the 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2EAF8-74C7-3CC6-BA16-2971A28A68D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1800" b="1" spc="300" dirty="0">
                <a:latin typeface="Gotham Bold" panose="02000604030000020004" pitchFamily="2" charset="0"/>
              </a:rPr>
              <a:t>SCENARIO</a:t>
            </a:r>
          </a:p>
          <a:p>
            <a:r>
              <a:rPr lang="en-US" sz="1800" b="0" dirty="0">
                <a:latin typeface="Montserrat" pitchFamily="2" charset="77"/>
              </a:rPr>
              <a:t>In the post-anesthesia care unit, a patient appears distressed and says: “I don’t remember anything. Did something happen?”</a:t>
            </a:r>
          </a:p>
          <a:p>
            <a:pPr>
              <a:lnSpc>
                <a:spcPct val="100000"/>
              </a:lnSpc>
              <a:spcBef>
                <a:spcPts val="2800"/>
              </a:spcBef>
            </a:pPr>
            <a:r>
              <a:rPr lang="en-US" sz="1800" b="1" spc="300" dirty="0">
                <a:latin typeface="Gotham Bold" panose="02000604030000020004" pitchFamily="2" charset="0"/>
              </a:rPr>
              <a:t>CHALLENGE</a:t>
            </a:r>
          </a:p>
          <a:p>
            <a:r>
              <a:rPr lang="en-US" sz="1800" b="0" dirty="0">
                <a:latin typeface="Montserrat" pitchFamily="2" charset="77"/>
              </a:rPr>
              <a:t>In the post-anesthesia care unit, a patient appears distressed and says: “I don’t remember anything. Did something happen?”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3208D3-ED58-CE35-1BD7-C2CAA1CD96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sz="1800" b="1" spc="300" dirty="0">
                <a:latin typeface="Gotham Bold" panose="02000604030000020004" pitchFamily="2" charset="0"/>
              </a:rPr>
              <a:t>CONSIDER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057"/>
              </a:solidFill>
              <a:effectLst/>
              <a:uLnTx/>
              <a:uFillTx/>
              <a:latin typeface="Gotham Medium" panose="02000604030000020004" pitchFamily="2" charset="0"/>
              <a:ea typeface="+mn-ea"/>
              <a:cs typeface="+mn-cs"/>
            </a:endParaRPr>
          </a:p>
          <a:p>
            <a:pPr marL="285750" lvl="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How would you respond to the patient’s concern?</a:t>
            </a:r>
          </a:p>
          <a:p>
            <a:pPr marL="285750" lvl="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What reassurance or education may be helpful?</a:t>
            </a:r>
          </a:p>
          <a:p>
            <a:pPr marL="285750" lvl="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How can communication continue to support recovery?</a:t>
            </a:r>
          </a:p>
          <a:p>
            <a:pPr>
              <a:lnSpc>
                <a:spcPct val="100000"/>
              </a:lnSpc>
              <a:spcBef>
                <a:spcPts val="2800"/>
              </a:spcBef>
              <a:defRPr/>
            </a:pPr>
            <a:r>
              <a:rPr lang="en-US" sz="1800" b="1" spc="300" dirty="0">
                <a:latin typeface="Gotham Bold" panose="02000604030000020004" pitchFamily="2" charset="0"/>
              </a:rPr>
              <a:t>ANSWER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057"/>
              </a:solidFill>
              <a:effectLst/>
              <a:uLnTx/>
              <a:uFillTx/>
              <a:latin typeface="Gotham Medium" panose="02000604030000020004" pitchFamily="2" charset="0"/>
              <a:ea typeface="+mn-ea"/>
              <a:cs typeface="+mn-cs"/>
            </a:endParaRPr>
          </a:p>
          <a:p>
            <a:pPr marL="28575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What would you say?</a:t>
            </a:r>
          </a:p>
          <a:p>
            <a:pPr marL="28575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What would you do?</a:t>
            </a:r>
          </a:p>
          <a:p>
            <a:pPr marL="285750" indent="-285750">
              <a:buFont typeface="System Font Regular"/>
              <a:buChar char="+"/>
            </a:pPr>
            <a:r>
              <a:rPr lang="en-US" sz="1800" b="0" dirty="0">
                <a:latin typeface="Montserrat" pitchFamily="2" charset="77"/>
              </a:rPr>
              <a:t>How does your response support safe patient care?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CEC6DA-6AEC-C5AB-560C-C61F55E36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DEB2A-C599-5C40-8942-6E54ED0A5E6F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D2F4193-BA84-BA7D-287F-33EB5E80F6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effectLst/>
              </a:defRPr>
            </a:lvl1pPr>
          </a:lstStyle>
          <a:p>
            <a:r>
              <a:rPr lang="en-US" dirty="0" err="1">
                <a:latin typeface="Gotham Medium" panose="02000604030000020004" pitchFamily="2" charset="0"/>
              </a:rPr>
              <a:t>anesthesiaanswers.org</a:t>
            </a:r>
            <a:endParaRPr lang="en-US" sz="1200" dirty="0">
              <a:latin typeface="Gotham Medium" panose="02000604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710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2FD8F-7FDF-8FD8-44DF-6F2AAC0A0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6790C-009E-1DAF-07FD-226B2AA59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9144000" cy="2387600"/>
          </a:xfrm>
        </p:spPr>
        <p:txBody>
          <a:bodyPr>
            <a:normAutofit/>
          </a:bodyPr>
          <a:lstStyle/>
          <a:p>
            <a:r>
              <a:rPr lang="en-US" sz="5400" dirty="0"/>
              <a:t>Questions or comments?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58592-4DFD-9827-09E0-3F188C0DC3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>
            <a:normAutofit/>
          </a:bodyPr>
          <a:lstStyle/>
          <a:p>
            <a:r>
              <a:rPr lang="en-US" sz="2000" dirty="0"/>
              <a:t>Contact the Anesthesia Answers team:</a:t>
            </a:r>
          </a:p>
          <a:p>
            <a:r>
              <a:rPr lang="en-US" sz="2000" b="0" dirty="0"/>
              <a:t> </a:t>
            </a:r>
            <a:r>
              <a:rPr lang="en-US" sz="2000" b="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anesthesiaanswers.org/contact-us</a:t>
            </a:r>
            <a:endParaRPr lang="en-US" sz="2000" b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297753-6A33-BCC0-7718-72C6AA39826C}"/>
              </a:ext>
            </a:extLst>
          </p:cNvPr>
          <p:cNvSpPr txBox="1"/>
          <p:nvPr/>
        </p:nvSpPr>
        <p:spPr>
          <a:xfrm>
            <a:off x="1170914" y="6433089"/>
            <a:ext cx="5603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2026, American Association of Nurse Anesthesiology. All rights reserved.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405102-DBC3-0280-4249-D24F25880DB7}"/>
              </a:ext>
            </a:extLst>
          </p:cNvPr>
          <p:cNvSpPr txBox="1"/>
          <p:nvPr/>
        </p:nvSpPr>
        <p:spPr>
          <a:xfrm>
            <a:off x="9575800" y="6445789"/>
            <a:ext cx="21844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 modified: October 1, 2026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0FB1A46-5D5F-C463-DD51-BD9593F33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964" y="1122363"/>
            <a:ext cx="5386072" cy="170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1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ANA">
      <a:dk1>
        <a:srgbClr val="000000"/>
      </a:dk1>
      <a:lt1>
        <a:srgbClr val="D8D8D8"/>
      </a:lt1>
      <a:dk2>
        <a:srgbClr val="191919"/>
      </a:dk2>
      <a:lt2>
        <a:srgbClr val="FFFFFF"/>
      </a:lt2>
      <a:accent1>
        <a:srgbClr val="003057"/>
      </a:accent1>
      <a:accent2>
        <a:srgbClr val="B7DDE1"/>
      </a:accent2>
      <a:accent3>
        <a:srgbClr val="E1513E"/>
      </a:accent3>
      <a:accent4>
        <a:srgbClr val="DB864E"/>
      </a:accent4>
      <a:accent5>
        <a:srgbClr val="006171"/>
      </a:accent5>
      <a:accent6>
        <a:srgbClr val="19191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5182</TotalTime>
  <Words>909</Words>
  <Application>Microsoft Macintosh PowerPoint</Application>
  <PresentationFormat>Widescreen</PresentationFormat>
  <Paragraphs>127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Aptos</vt:lpstr>
      <vt:lpstr>Arial</vt:lpstr>
      <vt:lpstr>Gotham Bold</vt:lpstr>
      <vt:lpstr>Gotham Book</vt:lpstr>
      <vt:lpstr>Gotham Medium</vt:lpstr>
      <vt:lpstr>Montserrat</vt:lpstr>
      <vt:lpstr>System Font Regular</vt:lpstr>
      <vt:lpstr>Office Theme</vt:lpstr>
      <vt:lpstr>LEARNING ACTIVITY  Communication &amp; Safety Challenge</vt:lpstr>
      <vt:lpstr>Facilitator overview</vt:lpstr>
      <vt:lpstr>To help students apply health literacy and patient communication principles to realistic anesthesia scenarios by practicing rapid clinical decision-making, identifying communication challenges, and developing patient-centered responses that promote safety, trust, and advocacy. </vt:lpstr>
      <vt:lpstr>Overview</vt:lpstr>
      <vt:lpstr>Facilitator instructions</vt:lpstr>
      <vt:lpstr>Learning activity</vt:lpstr>
      <vt:lpstr>Student role</vt:lpstr>
      <vt:lpstr>Scenario 1: I trust you</vt:lpstr>
      <vt:lpstr>Scenario 2: The silent patient</vt:lpstr>
      <vt:lpstr>Scenario 3: Too much information, too little time</vt:lpstr>
      <vt:lpstr>Scenario 4: After the procedure</vt:lpstr>
      <vt:lpstr>Questions or comments?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Kate Kallenberger</dc:creator>
  <cp:lastModifiedBy>Kate Kallenberger</cp:lastModifiedBy>
  <cp:revision>52</cp:revision>
  <dcterms:created xsi:type="dcterms:W3CDTF">2026-07-13T20:42:47Z</dcterms:created>
  <dcterms:modified xsi:type="dcterms:W3CDTF">2026-10-02T14:07:59Z</dcterms:modified>
</cp:coreProperties>
</file>